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29"/>
  </p:notesMasterIdLst>
  <p:sldIdLst>
    <p:sldId id="497" r:id="rId3"/>
    <p:sldId id="519" r:id="rId4"/>
    <p:sldId id="585" r:id="rId5"/>
    <p:sldId id="586" r:id="rId6"/>
    <p:sldId id="537" r:id="rId7"/>
    <p:sldId id="672" r:id="rId8"/>
    <p:sldId id="673" r:id="rId9"/>
    <p:sldId id="2923" r:id="rId10"/>
    <p:sldId id="621" r:id="rId11"/>
    <p:sldId id="2890" r:id="rId12"/>
    <p:sldId id="587" r:id="rId13"/>
    <p:sldId id="500" r:id="rId14"/>
    <p:sldId id="588" r:id="rId15"/>
    <p:sldId id="2879" r:id="rId16"/>
    <p:sldId id="2880" r:id="rId17"/>
    <p:sldId id="2882" r:id="rId18"/>
    <p:sldId id="524" r:id="rId19"/>
    <p:sldId id="618" r:id="rId20"/>
    <p:sldId id="532" r:id="rId21"/>
    <p:sldId id="2922" r:id="rId22"/>
    <p:sldId id="591" r:id="rId23"/>
    <p:sldId id="612" r:id="rId24"/>
    <p:sldId id="507" r:id="rId25"/>
    <p:sldId id="670" r:id="rId26"/>
    <p:sldId id="2924" r:id="rId27"/>
    <p:sldId id="2925" r:id="rId2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13E2C33-70E6-4B49-A483-973A9767C05A}">
          <p14:sldIdLst>
            <p14:sldId id="497"/>
            <p14:sldId id="519"/>
            <p14:sldId id="585"/>
            <p14:sldId id="586"/>
            <p14:sldId id="537"/>
            <p14:sldId id="672"/>
            <p14:sldId id="673"/>
            <p14:sldId id="2923"/>
            <p14:sldId id="621"/>
            <p14:sldId id="2890"/>
            <p14:sldId id="587"/>
            <p14:sldId id="500"/>
            <p14:sldId id="588"/>
            <p14:sldId id="2879"/>
            <p14:sldId id="2880"/>
            <p14:sldId id="2882"/>
            <p14:sldId id="524"/>
            <p14:sldId id="618"/>
            <p14:sldId id="532"/>
            <p14:sldId id="2922"/>
            <p14:sldId id="591"/>
            <p14:sldId id="612"/>
            <p14:sldId id="507"/>
            <p14:sldId id="670"/>
            <p14:sldId id="2924"/>
            <p14:sldId id="29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00"/>
    <a:srgbClr val="EBF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93035" autoAdjust="0"/>
  </p:normalViewPr>
  <p:slideViewPr>
    <p:cSldViewPr snapToGrid="0" snapToObjects="1">
      <p:cViewPr varScale="1">
        <p:scale>
          <a:sx n="106" d="100"/>
          <a:sy n="106" d="100"/>
        </p:scale>
        <p:origin x="806" y="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19-5-2019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kukuruku.co/post/the-simplest-way-to-choose-nosql-database/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Data </a:t>
            </a:r>
            <a:r>
              <a:rPr lang="fr-FR" dirty="0" err="1"/>
              <a:t>comes</a:t>
            </a:r>
            <a:r>
              <a:rPr lang="fr-FR" dirty="0"/>
              <a:t> in </a:t>
            </a:r>
            <a:r>
              <a:rPr lang="fr-FR" dirty="0" err="1"/>
              <a:t>many</a:t>
            </a:r>
            <a:r>
              <a:rPr lang="fr-FR" dirty="0"/>
              <a:t> </a:t>
            </a:r>
            <a:r>
              <a:rPr lang="fr-FR" dirty="0" err="1"/>
              <a:t>shades</a:t>
            </a:r>
            <a:r>
              <a:rPr lang="fr-FR" dirty="0"/>
              <a:t> (at least 50) – variations </a:t>
            </a:r>
            <a:r>
              <a:rPr lang="fr-FR" dirty="0" err="1"/>
              <a:t>along</a:t>
            </a:r>
            <a:r>
              <a:rPr lang="fr-FR" dirty="0"/>
              <a:t> </a:t>
            </a:r>
            <a:r>
              <a:rPr lang="fr-FR" dirty="0" err="1"/>
              <a:t>many</a:t>
            </a:r>
            <a:r>
              <a:rPr lang="fr-FR" dirty="0"/>
              <a:t> dimensions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5965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technologies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00575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>
                <a:hlinkClick r:id="rId3"/>
              </a:rPr>
              <a:t>https://kukuruku.co/post/the-simplest-way-to-choose-nosql-database/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23633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dirty="0"/>
              <a:t>Data </a:t>
            </a:r>
            <a:r>
              <a:rPr lang="nl-NL" sz="1800" dirty="0" err="1"/>
              <a:t>manipulation</a:t>
            </a:r>
            <a:r>
              <a:rPr lang="nl-NL" sz="1800" dirty="0"/>
              <a:t> </a:t>
            </a:r>
            <a:r>
              <a:rPr lang="nl-NL" sz="1800" dirty="0" err="1"/>
              <a:t>and</a:t>
            </a:r>
            <a:r>
              <a:rPr lang="nl-NL" sz="1800" dirty="0"/>
              <a:t> retrieval in separate </a:t>
            </a:r>
            <a:r>
              <a:rPr lang="nl-NL" sz="1800" dirty="0" err="1"/>
              <a:t>places</a:t>
            </a:r>
            <a:r>
              <a:rPr lang="nl-NL" sz="1800" dirty="0"/>
              <a:t> 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physical</a:t>
            </a:r>
            <a:r>
              <a:rPr lang="nl-NL" dirty="0"/>
              <a:t> data </a:t>
            </a:r>
            <a:r>
              <a:rPr lang="nl-NL" dirty="0" err="1"/>
              <a:t>proliferation</a:t>
            </a:r>
            <a:r>
              <a:rPr lang="nl-NL" dirty="0"/>
              <a:t>)</a:t>
            </a:r>
          </a:p>
          <a:p>
            <a:r>
              <a:rPr lang="en-US" sz="1800" dirty="0"/>
              <a:t>Query store is optimized</a:t>
            </a:r>
            <a:br>
              <a:rPr lang="en-US" sz="1800" dirty="0"/>
            </a:br>
            <a:r>
              <a:rPr lang="en-US" sz="1800" dirty="0"/>
              <a:t>for consumers</a:t>
            </a:r>
          </a:p>
          <a:p>
            <a:pPr lvl="1"/>
            <a:r>
              <a:rPr lang="en-US" dirty="0"/>
              <a:t>Level of detail, format,</a:t>
            </a:r>
            <a:br>
              <a:rPr lang="en-US" dirty="0"/>
            </a:br>
            <a:r>
              <a:rPr lang="en-US" dirty="0"/>
              <a:t>filters applied</a:t>
            </a:r>
            <a:endParaRPr lang="nl-NL" dirty="0"/>
          </a:p>
          <a:p>
            <a:r>
              <a:rPr lang="en-US" sz="1800" dirty="0"/>
              <a:t>For performance and </a:t>
            </a:r>
            <a:br>
              <a:rPr lang="en-US" sz="1800" dirty="0"/>
            </a:br>
            <a:r>
              <a:rPr lang="en-US" sz="1800" dirty="0"/>
              <a:t>scalability, independence, </a:t>
            </a:r>
            <a:br>
              <a:rPr lang="en-US" sz="1800" dirty="0"/>
            </a:br>
            <a:r>
              <a:rPr lang="en-US" sz="1800" dirty="0"/>
              <a:t>productivity</a:t>
            </a:r>
            <a:br>
              <a:rPr lang="en-US" sz="1800" dirty="0"/>
            </a:br>
            <a:r>
              <a:rPr lang="en-US" sz="1800" dirty="0"/>
              <a:t>lower license fees and </a:t>
            </a:r>
            <a:br>
              <a:rPr lang="en-US" sz="1800" dirty="0"/>
            </a:br>
            <a:r>
              <a:rPr lang="en-US" sz="1800" dirty="0"/>
              <a:t>lower TCO, security</a:t>
            </a:r>
            <a:endParaRPr lang="nl-NL" sz="1800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37956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9821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Events are immutable facts</a:t>
            </a:r>
          </a:p>
          <a:p>
            <a:r>
              <a:rPr lang="en-US" dirty="0"/>
              <a:t>Current state (active record) is derived from sum of events</a:t>
            </a:r>
          </a:p>
          <a:p>
            <a:r>
              <a:rPr lang="en-US" dirty="0"/>
              <a:t>Read optimized aggregates are created for specific use case – based on events and </a:t>
            </a:r>
            <a:r>
              <a:rPr lang="en-US" dirty="0" err="1"/>
              <a:t>rebuildable</a:t>
            </a:r>
            <a:r>
              <a:rPr lang="en-US" baseline="0" dirty="0"/>
              <a:t> at any time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257839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Blockchain!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6114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50 Shades of Data - REAL Meeting (24th May)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266"/>
              <a:t>Xxxx</a:t>
            </a:r>
          </a:p>
          <a:p>
            <a:pPr lvl="2"/>
            <a:r>
              <a:rPr lang="nl-NL" sz="1266"/>
              <a:t>Xxx</a:t>
            </a:r>
          </a:p>
          <a:p>
            <a:pPr lvl="3"/>
            <a:r>
              <a:rPr lang="nl-NL" sz="1266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50 Shades of Data - REAL Meeting (24th May)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hf sldNum="0"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kukuruku.co/post/the-simplest-way-to-choose-nosql-database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hyperlink" Target="https://www.ebayinc.com/stories/blogs/tech/event-sourcing-connecting-the-dots-for-a-better-future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7.png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11" Type="http://schemas.openxmlformats.org/officeDocument/2006/relationships/image" Target="../media/image81.png"/><Relationship Id="rId5" Type="http://schemas.openxmlformats.org/officeDocument/2006/relationships/image" Target="../media/image73.png"/><Relationship Id="rId10" Type="http://schemas.openxmlformats.org/officeDocument/2006/relationships/image" Target="../media/image80.png"/><Relationship Id="rId4" Type="http://schemas.openxmlformats.org/officeDocument/2006/relationships/image" Target="../media/image78.png"/><Relationship Id="rId9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1.jpe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" Type="http://schemas.openxmlformats.org/officeDocument/2006/relationships/image" Target="../media/image29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2.jpeg"/><Relationship Id="rId20" Type="http://schemas.openxmlformats.org/officeDocument/2006/relationships/image" Target="../media/image46.png"/><Relationship Id="rId29" Type="http://schemas.openxmlformats.org/officeDocument/2006/relationships/image" Target="../media/image5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1" Type="http://schemas.openxmlformats.org/officeDocument/2006/relationships/image" Target="../media/image37.jpeg"/><Relationship Id="rId24" Type="http://schemas.openxmlformats.org/officeDocument/2006/relationships/image" Target="../media/image50.jpeg"/><Relationship Id="rId32" Type="http://schemas.openxmlformats.org/officeDocument/2006/relationships/image" Target="../media/image58.png"/><Relationship Id="rId5" Type="http://schemas.openxmlformats.org/officeDocument/2006/relationships/image" Target="../media/image31.jpe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jpe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jpe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8715DF1B-B2B6-4543-979B-9A7CA95D8026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solidFill>
            <a:schemeClr val="tx2">
              <a:alpha val="87000"/>
            </a:schemeClr>
          </a:solidFill>
        </p:spPr>
        <p:txBody>
          <a:bodyPr/>
          <a:lstStyle/>
          <a:p>
            <a:r>
              <a:rPr lang="en-US" dirty="0"/>
              <a:t>50 Shades of Data</a:t>
            </a:r>
            <a:endParaRPr lang="nl-NL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411EA2-DB06-4FB5-AE65-098EBE38ACF4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903913" y="5003800"/>
            <a:ext cx="3240087" cy="107950"/>
          </a:xfrm>
        </p:spPr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227812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Lucas Jellema (AMIS)</a:t>
            </a:r>
          </a:p>
          <a:p>
            <a:r>
              <a:rPr lang="en-US" sz="1300" dirty="0"/>
              <a:t>REAL Meeting - 24</a:t>
            </a:r>
            <a:r>
              <a:rPr lang="en-US" sz="1300" baseline="30000" dirty="0"/>
              <a:t>th</a:t>
            </a:r>
            <a:r>
              <a:rPr lang="en-US" sz="1300" dirty="0"/>
              <a:t> May 2019</a:t>
            </a:r>
            <a:endParaRPr lang="nl-NL" sz="1300" dirty="0"/>
          </a:p>
        </p:txBody>
      </p:sp>
      <p:pic>
        <p:nvPicPr>
          <p:cNvPr id="17410" name="Picture 2" descr="Image result for business understanding">
            <a:extLst>
              <a:ext uri="{FF2B5EF4-FFF2-40B4-BE49-F238E27FC236}">
                <a16:creationId xmlns:a16="http://schemas.microsoft.com/office/drawing/2014/main" id="{3E416294-ECC1-4BD7-B9F4-91147AB09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1" y="1080000"/>
            <a:ext cx="4000678" cy="27971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lh3.googleusercontent.com/GnrQAjOCv1stznPP3EvDBCD_zamrElhIGOtPe0jzBbn6zitOoNCcJi8snEweoxiI2jocMqMdZ7TE7_dxjUSc3Y8FSCuvw6mK_E2iOEmoJqP_8tJSf6jQmXPpo3BQ-Cn6jNk92PB7Xh8">
            <a:extLst>
              <a:ext uri="{FF2B5EF4-FFF2-40B4-BE49-F238E27FC236}">
                <a16:creationId xmlns:a16="http://schemas.microsoft.com/office/drawing/2014/main" id="{B0421609-9D1D-4927-A8EF-95135B2FB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000" y="66030"/>
            <a:ext cx="2623913" cy="72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81018-CD3D-4949-BE17-9E95BA7A1F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Datastore </a:t>
            </a:r>
            <a:r>
              <a:rPr lang="nl-NL" dirty="0" err="1"/>
              <a:t>Selection</a:t>
            </a:r>
            <a:r>
              <a:rPr lang="nl-NL" dirty="0"/>
              <a:t> Criteria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076DB-30DE-4BE6-BB51-130A13CC3B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07200"/>
            <a:ext cx="6947997" cy="3780000"/>
          </a:xfrm>
        </p:spPr>
        <p:txBody>
          <a:bodyPr/>
          <a:lstStyle/>
          <a:p>
            <a:r>
              <a:rPr lang="nl-NL" dirty="0"/>
              <a:t>Type of Data (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process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store </a:t>
            </a:r>
            <a:r>
              <a:rPr lang="nl-NL" dirty="0" err="1"/>
              <a:t>and</a:t>
            </a:r>
            <a:r>
              <a:rPr lang="nl-NL" dirty="0"/>
              <a:t> produce)</a:t>
            </a:r>
          </a:p>
          <a:p>
            <a:r>
              <a:rPr lang="nl-NL" dirty="0" err="1"/>
              <a:t>Consistency</a:t>
            </a:r>
            <a:endParaRPr lang="nl-NL" dirty="0"/>
          </a:p>
          <a:p>
            <a:r>
              <a:rPr lang="nl-NL" dirty="0"/>
              <a:t>Availability (H/A, </a:t>
            </a:r>
            <a:r>
              <a:rPr lang="nl-NL" dirty="0" err="1"/>
              <a:t>Fail</a:t>
            </a:r>
            <a:r>
              <a:rPr lang="nl-NL" dirty="0"/>
              <a:t> Over, </a:t>
            </a:r>
            <a:br>
              <a:rPr lang="nl-NL" dirty="0"/>
            </a:br>
            <a:r>
              <a:rPr lang="nl-NL" dirty="0" err="1"/>
              <a:t>distributed</a:t>
            </a:r>
            <a:r>
              <a:rPr lang="nl-NL" dirty="0"/>
              <a:t>)</a:t>
            </a:r>
          </a:p>
          <a:p>
            <a:r>
              <a:rPr lang="nl-NL" dirty="0" err="1"/>
              <a:t>Scalability</a:t>
            </a:r>
            <a:endParaRPr lang="nl-NL" dirty="0"/>
          </a:p>
          <a:p>
            <a:pPr lvl="1"/>
            <a:r>
              <a:rPr lang="nl-NL" dirty="0"/>
              <a:t>Volume, (Peak) Load, “in database processing/</a:t>
            </a:r>
            <a:r>
              <a:rPr lang="nl-NL" dirty="0" err="1"/>
              <a:t>wrangling</a:t>
            </a:r>
            <a:r>
              <a:rPr lang="nl-NL" dirty="0"/>
              <a:t>/</a:t>
            </a:r>
            <a:r>
              <a:rPr lang="nl-NL" dirty="0" err="1"/>
              <a:t>aggregating</a:t>
            </a:r>
            <a:r>
              <a:rPr lang="nl-NL" dirty="0"/>
              <a:t>” </a:t>
            </a:r>
          </a:p>
          <a:p>
            <a:r>
              <a:rPr lang="nl-NL" dirty="0" err="1"/>
              <a:t>Usage</a:t>
            </a:r>
            <a:r>
              <a:rPr lang="nl-NL" dirty="0"/>
              <a:t> of Data (</a:t>
            </a:r>
            <a:r>
              <a:rPr lang="nl-NL" dirty="0" err="1"/>
              <a:t>to</a:t>
            </a:r>
            <a:r>
              <a:rPr lang="nl-NL" dirty="0"/>
              <a:t> query)</a:t>
            </a:r>
          </a:p>
          <a:p>
            <a:pPr lvl="1"/>
            <a:r>
              <a:rPr lang="nl-NL" dirty="0"/>
              <a:t>Response Time, Format, Query-</a:t>
            </a:r>
            <a:r>
              <a:rPr lang="nl-NL" dirty="0" err="1"/>
              <a:t>style</a:t>
            </a:r>
            <a:r>
              <a:rPr lang="nl-NL" dirty="0"/>
              <a:t>,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Queries</a:t>
            </a:r>
            <a:r>
              <a:rPr lang="nl-NL" dirty="0"/>
              <a:t>, </a:t>
            </a:r>
            <a:r>
              <a:rPr lang="nl-NL" dirty="0" err="1"/>
              <a:t>Size</a:t>
            </a:r>
            <a:r>
              <a:rPr lang="nl-NL" dirty="0"/>
              <a:t> of </a:t>
            </a:r>
            <a:r>
              <a:rPr lang="nl-NL" dirty="0" err="1"/>
              <a:t>Result</a:t>
            </a:r>
            <a:r>
              <a:rPr lang="nl-NL" dirty="0"/>
              <a:t> Set</a:t>
            </a:r>
          </a:p>
          <a:p>
            <a:r>
              <a:rPr lang="nl-NL" dirty="0"/>
              <a:t>Security (</a:t>
            </a:r>
            <a:r>
              <a:rPr lang="nl-NL" dirty="0" err="1"/>
              <a:t>encrypt</a:t>
            </a:r>
            <a:r>
              <a:rPr lang="nl-NL" dirty="0"/>
              <a:t>, </a:t>
            </a:r>
            <a:r>
              <a:rPr lang="nl-NL" dirty="0" err="1"/>
              <a:t>authorize</a:t>
            </a:r>
            <a:r>
              <a:rPr lang="nl-NL" dirty="0"/>
              <a:t>, audit)</a:t>
            </a:r>
          </a:p>
          <a:p>
            <a:r>
              <a:rPr lang="nl-NL" dirty="0"/>
              <a:t>Knowledge &amp; Productivity (</a:t>
            </a:r>
            <a:r>
              <a:rPr lang="nl-NL" dirty="0" err="1"/>
              <a:t>Dev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Ops</a:t>
            </a:r>
            <a:r>
              <a:rPr lang="nl-NL" dirty="0"/>
              <a:t>) - </a:t>
            </a:r>
            <a:r>
              <a:rPr lang="nl-NL" dirty="0" err="1"/>
              <a:t>Managed</a:t>
            </a:r>
            <a:r>
              <a:rPr lang="nl-NL" dirty="0"/>
              <a:t> PaaS</a:t>
            </a:r>
          </a:p>
          <a:p>
            <a:r>
              <a:rPr lang="nl-NL" dirty="0"/>
              <a:t>TCO (</a:t>
            </a:r>
            <a:r>
              <a:rPr lang="nl-NL" dirty="0" err="1"/>
              <a:t>licence</a:t>
            </a:r>
            <a:r>
              <a:rPr lang="nl-NL" dirty="0"/>
              <a:t>, infra, operating </a:t>
            </a:r>
            <a:r>
              <a:rPr lang="nl-NL" dirty="0" err="1"/>
              <a:t>costs</a:t>
            </a:r>
            <a:r>
              <a:rPr lang="nl-NL" dirty="0"/>
              <a:t>, expertise, support)</a:t>
            </a:r>
          </a:p>
          <a:p>
            <a:r>
              <a:rPr lang="nl-NL" dirty="0"/>
              <a:t>Technical Fit (fits in OS, Containers, Integration, Monitoring, development </a:t>
            </a:r>
            <a:r>
              <a:rPr lang="nl-NL" dirty="0" err="1"/>
              <a:t>framework</a:t>
            </a:r>
            <a:r>
              <a:rPr lang="nl-NL" dirty="0"/>
              <a:t>, CD Pipeline)</a:t>
            </a:r>
          </a:p>
          <a:p>
            <a:r>
              <a:rPr lang="nl-NL" dirty="0"/>
              <a:t>“</a:t>
            </a:r>
            <a:r>
              <a:rPr lang="nl-NL" dirty="0" err="1"/>
              <a:t>Aliveness</a:t>
            </a:r>
            <a:r>
              <a:rPr lang="nl-NL" dirty="0"/>
              <a:t>”, </a:t>
            </a:r>
            <a:r>
              <a:rPr lang="nl-NL" dirty="0" err="1"/>
              <a:t>Roadmap</a:t>
            </a:r>
            <a:r>
              <a:rPr lang="nl-NL" dirty="0"/>
              <a:t>, Community, Marketshare, Resources &amp; Support, Status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E4B64-460E-4FDC-A05A-45F6758C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17410" name="Picture 2" descr="Image result for choose database">
            <a:hlinkClick r:id="rId3"/>
            <a:extLst>
              <a:ext uri="{FF2B5EF4-FFF2-40B4-BE49-F238E27FC236}">
                <a16:creationId xmlns:a16="http://schemas.microsoft.com/office/drawing/2014/main" id="{FD66F445-93E8-4D27-AB46-F196FA894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50" y="626400"/>
            <a:ext cx="5429250" cy="198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003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16" name="Can 15"/>
          <p:cNvSpPr/>
          <p:nvPr/>
        </p:nvSpPr>
        <p:spPr>
          <a:xfrm>
            <a:off x="3631699" y="1208015"/>
            <a:ext cx="3012382" cy="2781758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0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447332" y="1603675"/>
            <a:ext cx="2034469" cy="639265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17447" y="2125494"/>
            <a:ext cx="3364356" cy="2761060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4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</a:t>
            </a:r>
          </a:p>
        </p:txBody>
      </p:sp>
    </p:spTree>
    <p:extLst>
      <p:ext uri="{BB962C8B-B14F-4D97-AF65-F5344CB8AC3E}">
        <p14:creationId xmlns:p14="http://schemas.microsoft.com/office/powerpoint/2010/main" val="3998866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8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B011B0-0F42-4FE1-83DC-E3B3A45ED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Same Data, Multiple – different –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Scenarios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236-AE56-44CE-86E4-CF75CCFAFB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nl-NL" dirty="0"/>
              <a:t>Different in: </a:t>
            </a:r>
          </a:p>
          <a:p>
            <a:pPr lvl="1"/>
            <a:r>
              <a:rPr lang="nl-NL" i="1" dirty="0" err="1"/>
              <a:t>Why</a:t>
            </a:r>
            <a:endParaRPr lang="nl-NL" i="1" dirty="0"/>
          </a:p>
          <a:p>
            <a:pPr lvl="1"/>
            <a:r>
              <a:rPr lang="nl-NL" dirty="0" err="1"/>
              <a:t>What</a:t>
            </a:r>
            <a:r>
              <a:rPr lang="nl-NL" dirty="0"/>
              <a:t> – </a:t>
            </a:r>
            <a:r>
              <a:rPr lang="nl-NL" dirty="0" err="1"/>
              <a:t>grain</a:t>
            </a:r>
            <a:r>
              <a:rPr lang="nl-NL" dirty="0"/>
              <a:t>, </a:t>
            </a:r>
            <a:r>
              <a:rPr lang="nl-NL" dirty="0" err="1"/>
              <a:t>aggregation</a:t>
            </a:r>
            <a:r>
              <a:rPr lang="nl-NL" dirty="0"/>
              <a:t>, </a:t>
            </a:r>
            <a:r>
              <a:rPr lang="nl-NL" dirty="0" err="1"/>
              <a:t>breadth</a:t>
            </a:r>
            <a:r>
              <a:rPr lang="nl-NL" dirty="0"/>
              <a:t>, type of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variation</a:t>
            </a:r>
            <a:r>
              <a:rPr lang="nl-NL" dirty="0"/>
              <a:t> in </a:t>
            </a:r>
            <a:r>
              <a:rPr lang="nl-NL" dirty="0" err="1"/>
              <a:t>queries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How – format, </a:t>
            </a:r>
            <a:r>
              <a:rPr lang="nl-NL" dirty="0" err="1"/>
              <a:t>language</a:t>
            </a:r>
            <a:r>
              <a:rPr lang="nl-NL" dirty="0"/>
              <a:t>, </a:t>
            </a:r>
            <a:r>
              <a:rPr lang="nl-NL" dirty="0" err="1"/>
              <a:t>accuracy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freshness</a:t>
            </a:r>
            <a:r>
              <a:rPr lang="nl-NL" dirty="0"/>
              <a:t>, </a:t>
            </a:r>
            <a:r>
              <a:rPr lang="nl-NL" dirty="0" err="1"/>
              <a:t>consistency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– </a:t>
            </a:r>
            <a:r>
              <a:rPr lang="nl-NL" dirty="0" err="1"/>
              <a:t>frequency</a:t>
            </a:r>
            <a:r>
              <a:rPr lang="nl-NL" dirty="0"/>
              <a:t>, time of </a:t>
            </a:r>
            <a:r>
              <a:rPr lang="nl-NL" dirty="0" err="1"/>
              <a:t>day</a:t>
            </a:r>
            <a:r>
              <a:rPr lang="nl-NL" dirty="0"/>
              <a:t> | week | </a:t>
            </a:r>
            <a:r>
              <a:rPr lang="nl-NL" dirty="0" err="1"/>
              <a:t>month</a:t>
            </a:r>
            <a:r>
              <a:rPr lang="nl-NL" dirty="0"/>
              <a:t>, 24/7</a:t>
            </a:r>
          </a:p>
          <a:p>
            <a:pPr lvl="1"/>
            <a:r>
              <a:rPr lang="nl-NL" dirty="0" err="1"/>
              <a:t>Where</a:t>
            </a:r>
            <a:r>
              <a:rPr lang="nl-NL" dirty="0"/>
              <a:t> – </a:t>
            </a:r>
            <a:r>
              <a:rPr lang="nl-NL" dirty="0" err="1"/>
              <a:t>latency</a:t>
            </a:r>
            <a:r>
              <a:rPr lang="nl-NL" dirty="0"/>
              <a:t>, band </a:t>
            </a:r>
            <a:r>
              <a:rPr lang="nl-NL" dirty="0" err="1"/>
              <a:t>width</a:t>
            </a:r>
            <a:r>
              <a:rPr lang="nl-NL" dirty="0"/>
              <a:t>, off line</a:t>
            </a:r>
          </a:p>
          <a:p>
            <a:pPr lvl="1"/>
            <a:r>
              <a:rPr lang="nl-NL" dirty="0" err="1"/>
              <a:t>Who</a:t>
            </a:r>
            <a:r>
              <a:rPr lang="nl-NL" dirty="0"/>
              <a:t> – </a:t>
            </a:r>
            <a:r>
              <a:rPr lang="nl-NL" dirty="0" err="1"/>
              <a:t>scale</a:t>
            </a:r>
            <a:r>
              <a:rPr lang="nl-NL" dirty="0"/>
              <a:t>, different </a:t>
            </a:r>
            <a:r>
              <a:rPr lang="nl-NL" dirty="0" err="1"/>
              <a:t>roles</a:t>
            </a:r>
            <a:r>
              <a:rPr lang="nl-NL" dirty="0"/>
              <a:t> &amp; user </a:t>
            </a:r>
            <a:r>
              <a:rPr lang="nl-NL" dirty="0" err="1"/>
              <a:t>groups</a:t>
            </a:r>
            <a:endParaRPr lang="nl-NL" dirty="0"/>
          </a:p>
          <a:p>
            <a:pPr marL="180000" lvl="1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31F85-2A84-4526-967D-B9160FF57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8194" name="Picture 2" descr="Image result for what how when where who">
            <a:extLst>
              <a:ext uri="{FF2B5EF4-FFF2-40B4-BE49-F238E27FC236}">
                <a16:creationId xmlns:a16="http://schemas.microsoft.com/office/drawing/2014/main" id="{F7C7FA24-B449-4D57-BCED-D59CB01D2D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917900"/>
            <a:ext cx="38100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165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loud 28"/>
          <p:cNvSpPr/>
          <p:nvPr/>
        </p:nvSpPr>
        <p:spPr>
          <a:xfrm>
            <a:off x="1518407" y="3663674"/>
            <a:ext cx="2614585" cy="1260390"/>
          </a:xfrm>
          <a:prstGeom prst="cloud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14" name="Can 13"/>
          <p:cNvSpPr/>
          <p:nvPr/>
        </p:nvSpPr>
        <p:spPr>
          <a:xfrm>
            <a:off x="4661261" y="2616546"/>
            <a:ext cx="1140355" cy="725071"/>
          </a:xfrm>
          <a:prstGeom prst="can">
            <a:avLst/>
          </a:prstGeom>
          <a:gradFill rotWithShape="1">
            <a:gsLst>
              <a:gs pos="0">
                <a:sysClr val="windowText" lastClr="000000">
                  <a:lumMod val="110000"/>
                  <a:satMod val="105000"/>
                  <a:tint val="67000"/>
                </a:sysClr>
              </a:gs>
              <a:gs pos="50000">
                <a:sysClr val="windowText" lastClr="000000">
                  <a:lumMod val="105000"/>
                  <a:satMod val="103000"/>
                  <a:tint val="73000"/>
                </a:sysClr>
              </a:gs>
              <a:gs pos="100000">
                <a:sysClr val="windowText" lastClr="000000">
                  <a:lumMod val="105000"/>
                  <a:satMod val="109000"/>
                  <a:tint val="81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Special </a:t>
            </a: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5" name="Can 14"/>
          <p:cNvSpPr/>
          <p:nvPr/>
        </p:nvSpPr>
        <p:spPr>
          <a:xfrm>
            <a:off x="5729070" y="3386563"/>
            <a:ext cx="1415154" cy="958699"/>
          </a:xfrm>
          <a:prstGeom prst="can">
            <a:avLst/>
          </a:prstGeom>
          <a:gradFill rotWithShape="1">
            <a:gsLst>
              <a:gs pos="0">
                <a:srgbClr val="FFBD47">
                  <a:lumMod val="110000"/>
                  <a:satMod val="105000"/>
                  <a:tint val="67000"/>
                </a:srgbClr>
              </a:gs>
              <a:gs pos="50000">
                <a:srgbClr val="FFBD47">
                  <a:lumMod val="105000"/>
                  <a:satMod val="103000"/>
                  <a:tint val="73000"/>
                </a:srgbClr>
              </a:gs>
              <a:gs pos="100000">
                <a:srgbClr val="FFBD47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BD47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 Clusters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Can 15"/>
          <p:cNvSpPr/>
          <p:nvPr/>
        </p:nvSpPr>
        <p:spPr>
          <a:xfrm>
            <a:off x="3522641" y="1175600"/>
            <a:ext cx="2307707" cy="1349962"/>
          </a:xfrm>
          <a:prstGeom prst="can">
            <a:avLst/>
          </a:prstGeom>
          <a:gradFill rotWithShape="1">
            <a:gsLst>
              <a:gs pos="0">
                <a:srgbClr val="E84C22">
                  <a:satMod val="103000"/>
                  <a:lumMod val="102000"/>
                  <a:tint val="94000"/>
                </a:srgbClr>
              </a:gs>
              <a:gs pos="50000">
                <a:srgbClr val="E84C22">
                  <a:satMod val="110000"/>
                  <a:lumMod val="100000"/>
                  <a:shade val="100000"/>
                </a:srgbClr>
              </a:gs>
              <a:gs pos="100000">
                <a:srgbClr val="E84C22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E84C22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Products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297437" y="1603675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B22600">
                  <a:satMod val="103000"/>
                  <a:lumMod val="102000"/>
                  <a:tint val="94000"/>
                </a:srgbClr>
              </a:gs>
              <a:gs pos="50000">
                <a:srgbClr val="B22600">
                  <a:satMod val="110000"/>
                  <a:lumMod val="100000"/>
                  <a:shade val="100000"/>
                </a:srgbClr>
              </a:gs>
              <a:gs pos="100000">
                <a:srgbClr val="B226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B226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Manipulation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1297438" y="3174339"/>
            <a:ext cx="2034469" cy="815434"/>
          </a:xfrm>
          <a:prstGeom prst="rightArrow">
            <a:avLst/>
          </a:prstGeom>
          <a:gradFill rotWithShape="1">
            <a:gsLst>
              <a:gs pos="0">
                <a:srgbClr val="CC9900">
                  <a:satMod val="103000"/>
                  <a:lumMod val="102000"/>
                  <a:tint val="94000"/>
                </a:srgbClr>
              </a:gs>
              <a:gs pos="50000">
                <a:srgbClr val="CC9900">
                  <a:satMod val="110000"/>
                  <a:lumMod val="100000"/>
                  <a:shade val="100000"/>
                </a:srgbClr>
              </a:gs>
              <a:gs pos="100000">
                <a:srgbClr val="CC9900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Data Retrieval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Cube 18"/>
          <p:cNvSpPr/>
          <p:nvPr/>
        </p:nvSpPr>
        <p:spPr>
          <a:xfrm>
            <a:off x="4289604" y="3951381"/>
            <a:ext cx="1133490" cy="849507"/>
          </a:xfrm>
          <a:prstGeom prst="cube">
            <a:avLst/>
          </a:prstGeom>
          <a:gradFill rotWithShape="1">
            <a:gsLst>
              <a:gs pos="0">
                <a:srgbClr val="CC9900">
                  <a:lumMod val="110000"/>
                  <a:satMod val="105000"/>
                  <a:tint val="67000"/>
                </a:srgbClr>
              </a:gs>
              <a:gs pos="50000">
                <a:srgbClr val="CC9900">
                  <a:lumMod val="105000"/>
                  <a:satMod val="103000"/>
                  <a:tint val="73000"/>
                </a:srgbClr>
              </a:gs>
              <a:gs pos="100000">
                <a:srgbClr val="CC99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CC99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Food Stuff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Cube 19"/>
          <p:cNvSpPr/>
          <p:nvPr/>
        </p:nvSpPr>
        <p:spPr>
          <a:xfrm>
            <a:off x="3694778" y="3408299"/>
            <a:ext cx="1322659" cy="376114"/>
          </a:xfrm>
          <a:prstGeom prst="cube">
            <a:avLst/>
          </a:prstGeom>
          <a:gradFill rotWithShape="1">
            <a:gsLst>
              <a:gs pos="0">
                <a:srgbClr val="B64926">
                  <a:lumMod val="110000"/>
                  <a:satMod val="105000"/>
                  <a:tint val="67000"/>
                </a:srgbClr>
              </a:gs>
              <a:gs pos="50000">
                <a:srgbClr val="B64926">
                  <a:lumMod val="105000"/>
                  <a:satMod val="103000"/>
                  <a:tint val="73000"/>
                </a:srgbClr>
              </a:gs>
              <a:gs pos="100000">
                <a:srgbClr val="B64926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B64926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Toys</a:t>
            </a:r>
            <a:endParaRPr kumimoji="0" lang="nl-NL" sz="16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Can 20"/>
          <p:cNvSpPr/>
          <p:nvPr/>
        </p:nvSpPr>
        <p:spPr>
          <a:xfrm>
            <a:off x="6936846" y="2499733"/>
            <a:ext cx="1415154" cy="958699"/>
          </a:xfrm>
          <a:prstGeom prst="can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 w="635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Quick Product Search Index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4335363" y="2519884"/>
            <a:ext cx="532474" cy="1635868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1" name="Straight Arrow Connector 30"/>
          <p:cNvCxnSpPr>
            <a:endCxn id="15" idx="1"/>
          </p:cNvCxnSpPr>
          <p:nvPr/>
        </p:nvCxnSpPr>
        <p:spPr>
          <a:xfrm>
            <a:off x="5694263" y="2092899"/>
            <a:ext cx="742384" cy="129366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Straight Arrow Connector 31"/>
          <p:cNvCxnSpPr/>
          <p:nvPr/>
        </p:nvCxnSpPr>
        <p:spPr>
          <a:xfrm>
            <a:off x="5694263" y="1653001"/>
            <a:ext cx="1449961" cy="917507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3" name="Straight Arrow Connector 32"/>
          <p:cNvCxnSpPr/>
          <p:nvPr/>
        </p:nvCxnSpPr>
        <p:spPr>
          <a:xfrm>
            <a:off x="4033649" y="2475988"/>
            <a:ext cx="244258" cy="982444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4" name="Straight Arrow Connector 33"/>
          <p:cNvCxnSpPr/>
          <p:nvPr/>
        </p:nvCxnSpPr>
        <p:spPr>
          <a:xfrm>
            <a:off x="4996870" y="2493851"/>
            <a:ext cx="73338" cy="286862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1" name="Cube 40"/>
          <p:cNvSpPr/>
          <p:nvPr/>
        </p:nvSpPr>
        <p:spPr>
          <a:xfrm>
            <a:off x="2165063" y="3994534"/>
            <a:ext cx="1613849" cy="80635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 Store in SaaS app</a:t>
            </a:r>
            <a:endParaRPr lang="nl-NL" dirty="0"/>
          </a:p>
        </p:txBody>
      </p:sp>
      <p:cxnSp>
        <p:nvCxnSpPr>
          <p:cNvPr id="35" name="Straight Arrow Connector 34"/>
          <p:cNvCxnSpPr/>
          <p:nvPr/>
        </p:nvCxnSpPr>
        <p:spPr>
          <a:xfrm flipH="1">
            <a:off x="3031517" y="2419109"/>
            <a:ext cx="813698" cy="1736643"/>
          </a:xfrm>
          <a:prstGeom prst="straightConnector1">
            <a:avLst/>
          </a:prstGeom>
          <a:noFill/>
          <a:ln w="57150" cap="flat" cmpd="sng" algn="ctr">
            <a:solidFill>
              <a:srgbClr val="E84C22"/>
            </a:solidFill>
            <a:prstDash val="solid"/>
            <a:miter lim="800000"/>
            <a:tailEnd type="triangle"/>
          </a:ln>
          <a:effectLst/>
        </p:spPr>
      </p:cxnSp>
      <p:pic>
        <p:nvPicPr>
          <p:cNvPr id="47" name="Picture 2" descr="Image result for logo hadoop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6613" y="4190881"/>
            <a:ext cx="1597142" cy="413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3303" y="4582207"/>
            <a:ext cx="1138182" cy="271834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</p:pic>
      <p:pic>
        <p:nvPicPr>
          <p:cNvPr id="49" name="Picture 12" descr="Image result for logo elastic index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310" y="3265781"/>
            <a:ext cx="1300304" cy="397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/>
          <p:cNvPicPr>
            <a:picLocks noChangeAspect="1"/>
          </p:cNvPicPr>
          <p:nvPr/>
        </p:nvPicPr>
        <p:blipFill rotWithShape="1">
          <a:blip r:embed="rId6"/>
          <a:srcRect l="7021" t="41486" r="18379" b="34772"/>
          <a:stretch/>
        </p:blipFill>
        <p:spPr>
          <a:xfrm>
            <a:off x="5063196" y="3257306"/>
            <a:ext cx="983300" cy="273139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CQRS: </a:t>
            </a:r>
            <a:r>
              <a:rPr lang="nl-NL" u="sng" dirty="0" err="1"/>
              <a:t>C</a:t>
            </a:r>
            <a:r>
              <a:rPr lang="nl-NL" dirty="0" err="1"/>
              <a:t>ommand</a:t>
            </a:r>
            <a:r>
              <a:rPr lang="nl-NL" dirty="0"/>
              <a:t> </a:t>
            </a:r>
            <a:r>
              <a:rPr lang="nl-NL" u="sng" dirty="0"/>
              <a:t>Q</a:t>
            </a:r>
            <a:r>
              <a:rPr lang="nl-NL" dirty="0"/>
              <a:t>uery </a:t>
            </a:r>
            <a:r>
              <a:rPr lang="nl-NL" u="sng" dirty="0" err="1"/>
              <a:t>R</a:t>
            </a:r>
            <a:r>
              <a:rPr lang="nl-NL" dirty="0" err="1"/>
              <a:t>esponsibility</a:t>
            </a:r>
            <a:r>
              <a:rPr lang="nl-NL" dirty="0"/>
              <a:t> </a:t>
            </a:r>
            <a:r>
              <a:rPr lang="nl-NL" u="sng" dirty="0" err="1"/>
              <a:t>S</a:t>
            </a:r>
            <a:r>
              <a:rPr lang="nl-NL" dirty="0" err="1"/>
              <a:t>egregation</a:t>
            </a:r>
            <a:endParaRPr lang="nl-NL" dirty="0"/>
          </a:p>
        </p:txBody>
      </p:sp>
      <p:pic>
        <p:nvPicPr>
          <p:cNvPr id="10242" name="Picture 2" descr="Image result for solr">
            <a:extLst>
              <a:ext uri="{FF2B5EF4-FFF2-40B4-BE49-F238E27FC236}">
                <a16:creationId xmlns:a16="http://schemas.microsoft.com/office/drawing/2014/main" id="{FCD370E9-F10B-4455-B035-4E7F63C2C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21" y="3664647"/>
            <a:ext cx="690655" cy="34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0153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4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7D830-A883-453F-817C-5EBDA2833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740940-04E2-49BA-AEA6-1B4691F91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647FC-837A-4EC9-9A49-B44C37232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13314" name="Picture 2" descr="Related image">
            <a:extLst>
              <a:ext uri="{FF2B5EF4-FFF2-40B4-BE49-F238E27FC236}">
                <a16:creationId xmlns:a16="http://schemas.microsoft.com/office/drawing/2014/main" id="{217EFF2B-319A-4568-B4CA-58600E7632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158" y="792000"/>
            <a:ext cx="4666899" cy="40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49637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79BF2-0873-4156-BABE-5DD718CEC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Ahead</a:t>
            </a:r>
            <a:r>
              <a:rPr lang="nl-NL" dirty="0"/>
              <a:t> of Time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C3F2E5-366B-43DB-8D85-E8211DC2FF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Prepare</a:t>
            </a:r>
            <a:r>
              <a:rPr lang="nl-NL" dirty="0"/>
              <a:t> </a:t>
            </a:r>
            <a:r>
              <a:rPr lang="nl-NL" dirty="0" err="1"/>
              <a:t>products</a:t>
            </a:r>
            <a:r>
              <a:rPr lang="nl-NL" dirty="0"/>
              <a:t> </a:t>
            </a:r>
            <a:r>
              <a:rPr lang="nl-NL" dirty="0" err="1"/>
              <a:t>Ahead</a:t>
            </a:r>
            <a:r>
              <a:rPr lang="nl-NL" dirty="0"/>
              <a:t> of Time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upon</a:t>
            </a:r>
            <a:r>
              <a:rPr lang="nl-NL" dirty="0"/>
              <a:t> </a:t>
            </a:r>
            <a:r>
              <a:rPr lang="nl-NL" dirty="0" err="1"/>
              <a:t>request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deliver</a:t>
            </a:r>
            <a:r>
              <a:rPr lang="nl-NL" dirty="0"/>
              <a:t> (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request</a:t>
            </a:r>
            <a:r>
              <a:rPr lang="nl-NL" dirty="0"/>
              <a:t>) is </a:t>
            </a:r>
            <a:r>
              <a:rPr lang="nl-NL" dirty="0" err="1"/>
              <a:t>too</a:t>
            </a:r>
            <a:r>
              <a:rPr lang="nl-NL" dirty="0"/>
              <a:t> long</a:t>
            </a:r>
          </a:p>
          <a:p>
            <a:pPr lvl="1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complexity</a:t>
            </a:r>
            <a:r>
              <a:rPr lang="nl-NL" dirty="0"/>
              <a:t> of a JIT-approach is </a:t>
            </a:r>
            <a:r>
              <a:rPr lang="nl-NL" dirty="0" err="1"/>
              <a:t>too</a:t>
            </a:r>
            <a:r>
              <a:rPr lang="nl-NL" dirty="0"/>
              <a:t> high</a:t>
            </a:r>
          </a:p>
          <a:p>
            <a:pPr lvl="1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capacity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allow</a:t>
            </a:r>
            <a:r>
              <a:rPr lang="nl-NL" dirty="0"/>
              <a:t> for JIT-peak </a:t>
            </a:r>
            <a:r>
              <a:rPr lang="nl-NL" dirty="0" err="1"/>
              <a:t>production</a:t>
            </a:r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overhead </a:t>
            </a:r>
            <a:r>
              <a:rPr lang="nl-NL" dirty="0" err="1"/>
              <a:t>and</a:t>
            </a:r>
            <a:r>
              <a:rPr lang="nl-NL" dirty="0"/>
              <a:t> waste of AOT are </a:t>
            </a:r>
            <a:r>
              <a:rPr lang="nl-NL" dirty="0" err="1"/>
              <a:t>justified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868F8C-DECE-4BB3-83B3-A4B06EB3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5" name="Picture 2" descr="Image result for materialized view">
            <a:extLst>
              <a:ext uri="{FF2B5EF4-FFF2-40B4-BE49-F238E27FC236}">
                <a16:creationId xmlns:a16="http://schemas.microsoft.com/office/drawing/2014/main" id="{5E5972A7-6F30-4054-BE48-D1C47564D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8000" y="2289600"/>
            <a:ext cx="6156000" cy="261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8990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19C-0EF0-4151-9114-990586066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JIT </a:t>
            </a:r>
            <a:r>
              <a:rPr lang="nl-NL" dirty="0" err="1"/>
              <a:t>vs</a:t>
            </a:r>
            <a:r>
              <a:rPr lang="nl-NL" dirty="0"/>
              <a:t> AOT Data Integration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31616-BBEE-44DA-BD3C-33C6A90343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JIT</a:t>
            </a:r>
          </a:p>
          <a:p>
            <a:pPr lvl="1"/>
            <a:r>
              <a:rPr lang="nl-NL" dirty="0" err="1"/>
              <a:t>Process</a:t>
            </a:r>
            <a:r>
              <a:rPr lang="nl-NL" dirty="0"/>
              <a:t> [</a:t>
            </a:r>
            <a:r>
              <a:rPr lang="nl-NL" dirty="0" err="1"/>
              <a:t>synchronous</a:t>
            </a:r>
            <a:r>
              <a:rPr lang="nl-NL" dirty="0"/>
              <a:t>] </a:t>
            </a:r>
            <a:r>
              <a:rPr lang="nl-NL" dirty="0" err="1"/>
              <a:t>request</a:t>
            </a:r>
            <a:r>
              <a:rPr lang="nl-NL" dirty="0"/>
              <a:t> for data ‘</a:t>
            </a:r>
            <a:r>
              <a:rPr lang="nl-NL" dirty="0" err="1"/>
              <a:t>just</a:t>
            </a:r>
            <a:r>
              <a:rPr lang="nl-NL" dirty="0"/>
              <a:t> in </a:t>
            </a:r>
            <a:r>
              <a:rPr lang="nl-NL" dirty="0" err="1"/>
              <a:t>in</a:t>
            </a:r>
            <a:r>
              <a:rPr lang="nl-NL" dirty="0"/>
              <a:t> time’</a:t>
            </a:r>
          </a:p>
          <a:p>
            <a:pPr lvl="2"/>
            <a:r>
              <a:rPr lang="nl-NL" dirty="0" err="1"/>
              <a:t>Only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 err="1"/>
              <a:t>Fresh</a:t>
            </a:r>
            <a:r>
              <a:rPr lang="nl-NL" dirty="0"/>
              <a:t> as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2"/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rules</a:t>
            </a:r>
            <a:r>
              <a:rPr lang="nl-NL" dirty="0"/>
              <a:t> </a:t>
            </a:r>
            <a:r>
              <a:rPr lang="nl-NL" dirty="0" err="1"/>
              <a:t>applied</a:t>
            </a:r>
            <a:endParaRPr lang="nl-NL" dirty="0"/>
          </a:p>
          <a:p>
            <a:pPr lvl="2"/>
            <a:r>
              <a:rPr lang="nl-NL" dirty="0"/>
              <a:t>Single Source of </a:t>
            </a:r>
            <a:r>
              <a:rPr lang="nl-NL" dirty="0" err="1"/>
              <a:t>Truth</a:t>
            </a:r>
            <a:endParaRPr lang="nl-NL" dirty="0"/>
          </a:p>
          <a:p>
            <a:pPr lvl="2"/>
            <a:r>
              <a:rPr lang="nl-NL" dirty="0" err="1"/>
              <a:t>Transformation</a:t>
            </a:r>
            <a:r>
              <a:rPr lang="nl-NL" dirty="0"/>
              <a:t> &amp; </a:t>
            </a:r>
            <a:r>
              <a:rPr lang="nl-NL" dirty="0" err="1"/>
              <a:t>Aggregation</a:t>
            </a:r>
            <a:r>
              <a:rPr lang="nl-NL" dirty="0"/>
              <a:t> at </a:t>
            </a:r>
            <a:r>
              <a:rPr lang="nl-NL" dirty="0" err="1"/>
              <a:t>request</a:t>
            </a:r>
            <a:r>
              <a:rPr lang="nl-NL" dirty="0"/>
              <a:t> time</a:t>
            </a:r>
          </a:p>
          <a:p>
            <a:pPr lvl="2"/>
            <a:r>
              <a:rPr lang="nl-NL" dirty="0"/>
              <a:t>Hard (</a:t>
            </a:r>
            <a:r>
              <a:rPr lang="nl-NL" dirty="0" err="1"/>
              <a:t>runtime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consumer</a:t>
            </a:r>
            <a:r>
              <a:rPr lang="nl-NL" dirty="0"/>
              <a:t> on producer</a:t>
            </a:r>
          </a:p>
          <a:p>
            <a:pPr lvl="1"/>
            <a:endParaRPr lang="nl-NL" dirty="0"/>
          </a:p>
          <a:p>
            <a:r>
              <a:rPr lang="nl-NL" dirty="0"/>
              <a:t>AOT</a:t>
            </a:r>
          </a:p>
          <a:p>
            <a:pPr lvl="1"/>
            <a:r>
              <a:rPr lang="nl-NL" dirty="0"/>
              <a:t>Pre-</a:t>
            </a:r>
            <a:r>
              <a:rPr lang="nl-NL" dirty="0" err="1"/>
              <a:t>process</a:t>
            </a:r>
            <a:r>
              <a:rPr lang="nl-NL" dirty="0"/>
              <a:t> / pre-share data ‘</a:t>
            </a:r>
            <a:r>
              <a:rPr lang="nl-NL" dirty="0" err="1"/>
              <a:t>ahead</a:t>
            </a:r>
            <a:r>
              <a:rPr lang="nl-NL" dirty="0"/>
              <a:t> of time’</a:t>
            </a:r>
          </a:p>
          <a:p>
            <a:pPr lvl="2"/>
            <a:r>
              <a:rPr lang="nl-NL" dirty="0" err="1"/>
              <a:t>Potentially</a:t>
            </a:r>
            <a:r>
              <a:rPr lang="nl-NL" dirty="0"/>
              <a:t> </a:t>
            </a:r>
            <a:r>
              <a:rPr lang="nl-NL" dirty="0" err="1"/>
              <a:t>includes</a:t>
            </a:r>
            <a:r>
              <a:rPr lang="nl-NL" dirty="0"/>
              <a:t> data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will</a:t>
            </a:r>
            <a:r>
              <a:rPr lang="nl-NL" dirty="0"/>
              <a:t> never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requested</a:t>
            </a:r>
            <a:endParaRPr lang="nl-NL" dirty="0"/>
          </a:p>
          <a:p>
            <a:pPr lvl="2"/>
            <a:r>
              <a:rPr lang="nl-NL" dirty="0"/>
              <a:t>Data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outdated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A14BC6-CF13-48C7-BE3C-7628DF8B5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275476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74162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Microservices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 | Flexible | Scalable | (Re)Deployable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Independent | Decoupled | Isolated</a:t>
            </a:r>
            <a:br>
              <a:rPr lang="en-US" dirty="0"/>
            </a:br>
            <a:endParaRPr lang="en-US" dirty="0"/>
          </a:p>
          <a:p>
            <a:r>
              <a:rPr lang="en-US" dirty="0"/>
              <a:t>Communicate asynchronously, via events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Have their own </a:t>
            </a:r>
            <a:r>
              <a:rPr lang="en-US" i="1" dirty="0"/>
              <a:t>private</a:t>
            </a:r>
            <a:r>
              <a:rPr lang="en-US" dirty="0"/>
              <a:t> bounded context </a:t>
            </a:r>
            <a:br>
              <a:rPr lang="en-US" dirty="0"/>
            </a:br>
            <a:r>
              <a:rPr lang="en-US" dirty="0"/>
              <a:t>– the data they require to function</a:t>
            </a:r>
          </a:p>
          <a:p>
            <a:pPr lvl="1"/>
            <a:r>
              <a:rPr lang="en-US" dirty="0"/>
              <a:t>Their </a:t>
            </a:r>
            <a:r>
              <a:rPr lang="en-US" b="1" dirty="0">
                <a:solidFill>
                  <a:srgbClr val="FF0000"/>
                </a:solidFill>
              </a:rPr>
              <a:t>lifeblood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69636" name="Picture 4" descr="Image result for independen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1838" y="713067"/>
            <a:ext cx="4122053" cy="4146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01719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Autofit/>
          </a:bodyPr>
          <a:lstStyle/>
          <a:p>
            <a:pPr defTabSz="409575" fontAlgn="base" hangingPunct="0">
              <a:spcAft>
                <a:spcPct val="0"/>
              </a:spcAft>
            </a:pPr>
            <a:r>
              <a:rPr lang="fr-FR" dirty="0" err="1"/>
              <a:t>Bounded</a:t>
            </a:r>
            <a:r>
              <a:rPr lang="fr-FR" dirty="0"/>
              <a:t> </a:t>
            </a:r>
            <a:r>
              <a:rPr lang="fr-FR" dirty="0" err="1"/>
              <a:t>context</a:t>
            </a:r>
            <a:r>
              <a:rPr lang="fr-FR" dirty="0"/>
              <a:t> of </a:t>
            </a:r>
            <a:r>
              <a:rPr lang="fr-FR" dirty="0" err="1"/>
              <a:t>microservices</a:t>
            </a:r>
            <a:endParaRPr lang="fr-F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 </a:t>
            </a:r>
            <a:r>
              <a:rPr lang="fr-FR" dirty="0" err="1"/>
              <a:t>micoservice</a:t>
            </a:r>
            <a:r>
              <a:rPr lang="fr-FR" dirty="0"/>
              <a:t>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be</a:t>
            </a:r>
            <a:r>
              <a:rPr lang="fr-FR" dirty="0"/>
              <a:t> able to </a:t>
            </a:r>
            <a:r>
              <a:rPr lang="fr-FR" dirty="0" err="1"/>
              <a:t>run</a:t>
            </a:r>
            <a:r>
              <a:rPr lang="fr-FR" dirty="0"/>
              <a:t> </a:t>
            </a:r>
            <a:r>
              <a:rPr lang="fr-FR" dirty="0" err="1"/>
              <a:t>independently</a:t>
            </a:r>
            <a:endParaRPr lang="fr-FR" dirty="0"/>
          </a:p>
          <a:p>
            <a:r>
              <a:rPr lang="fr-FR" dirty="0"/>
              <a:t>It </a:t>
            </a:r>
            <a:r>
              <a:rPr lang="fr-FR" dirty="0" err="1"/>
              <a:t>needs</a:t>
            </a:r>
            <a:r>
              <a:rPr lang="fr-FR" dirty="0"/>
              <a:t> to </a:t>
            </a:r>
            <a:r>
              <a:rPr lang="fr-FR" dirty="0" err="1"/>
              <a:t>contain</a:t>
            </a:r>
            <a:r>
              <a:rPr lang="fr-FR" dirty="0"/>
              <a:t> &amp; </a:t>
            </a:r>
            <a:r>
              <a:rPr lang="fr-FR" dirty="0" err="1"/>
              <a:t>own</a:t>
            </a:r>
            <a:r>
              <a:rPr lang="fr-FR" dirty="0"/>
              <a:t> all data </a:t>
            </a:r>
            <a:r>
              <a:rPr lang="fr-FR" dirty="0" err="1"/>
              <a:t>required</a:t>
            </a:r>
            <a:r>
              <a:rPr lang="fr-FR" dirty="0"/>
              <a:t> to </a:t>
            </a:r>
            <a:r>
              <a:rPr lang="fr-FR" dirty="0" err="1"/>
              <a:t>run</a:t>
            </a:r>
            <a:endParaRPr lang="fr-FR" dirty="0"/>
          </a:p>
          <a:p>
            <a:pPr lvl="1"/>
            <a:r>
              <a:rPr lang="fr-FR" dirty="0"/>
              <a:t>It </a:t>
            </a:r>
            <a:r>
              <a:rPr lang="fr-FR" dirty="0" err="1"/>
              <a:t>cannot</a:t>
            </a:r>
            <a:r>
              <a:rPr lang="fr-FR" dirty="0"/>
              <a:t> </a:t>
            </a:r>
            <a:r>
              <a:rPr lang="fr-FR" dirty="0" err="1"/>
              <a:t>depend</a:t>
            </a:r>
            <a:r>
              <a:rPr lang="fr-FR" dirty="0"/>
              <a:t> on </a:t>
            </a:r>
            <a:r>
              <a:rPr lang="fr-FR" dirty="0" err="1"/>
              <a:t>other</a:t>
            </a:r>
            <a:r>
              <a:rPr lang="fr-FR" dirty="0"/>
              <a:t> </a:t>
            </a:r>
            <a:r>
              <a:rPr lang="fr-FR" dirty="0" err="1"/>
              <a:t>microservices</a:t>
            </a:r>
            <a:endParaRPr lang="fr-FR" dirty="0"/>
          </a:p>
          <a:p>
            <a:endParaRPr lang="fr-FR" dirty="0"/>
          </a:p>
        </p:txBody>
      </p:sp>
      <p:sp>
        <p:nvSpPr>
          <p:cNvPr id="7" name="Rounded Rectangle 6"/>
          <p:cNvSpPr/>
          <p:nvPr/>
        </p:nvSpPr>
        <p:spPr>
          <a:xfrm>
            <a:off x="1919481" y="3033585"/>
            <a:ext cx="699449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8" name="Rounded Rectangle 7"/>
          <p:cNvSpPr/>
          <p:nvPr/>
        </p:nvSpPr>
        <p:spPr>
          <a:xfrm>
            <a:off x="1919481" y="303358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9" name="Rectangular Callout 8"/>
          <p:cNvSpPr/>
          <p:nvPr/>
        </p:nvSpPr>
        <p:spPr>
          <a:xfrm>
            <a:off x="2128350" y="2339825"/>
            <a:ext cx="1034103" cy="506114"/>
          </a:xfrm>
          <a:prstGeom prst="wedgeRectCallout">
            <a:avLst>
              <a:gd name="adj1" fmla="val -19518"/>
              <a:gd name="adj2" fmla="val 1034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Customer</a:t>
            </a:r>
            <a:endParaRPr lang="en-US" sz="1500" dirty="0"/>
          </a:p>
        </p:txBody>
      </p:sp>
      <p:sp>
        <p:nvSpPr>
          <p:cNvPr id="11" name="Lightning Bolt 10"/>
          <p:cNvSpPr/>
          <p:nvPr/>
        </p:nvSpPr>
        <p:spPr>
          <a:xfrm>
            <a:off x="2357145" y="3392581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2" name="Right Arrow 11"/>
          <p:cNvSpPr/>
          <p:nvPr/>
        </p:nvSpPr>
        <p:spPr>
          <a:xfrm>
            <a:off x="2685160" y="3437190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3" name="Rounded Rectangle 12"/>
          <p:cNvSpPr/>
          <p:nvPr/>
        </p:nvSpPr>
        <p:spPr>
          <a:xfrm>
            <a:off x="5221673" y="2175766"/>
            <a:ext cx="1415165" cy="1183791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4" name="Rounded Rectangle 13"/>
          <p:cNvSpPr/>
          <p:nvPr/>
        </p:nvSpPr>
        <p:spPr>
          <a:xfrm>
            <a:off x="5937389" y="2175766"/>
            <a:ext cx="699449" cy="325972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221673" y="2175766"/>
            <a:ext cx="699449" cy="32597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b="1" dirty="0">
                <a:solidFill>
                  <a:schemeClr val="bg2">
                    <a:lumMod val="95000"/>
                  </a:schemeClr>
                </a:solidFill>
              </a:rPr>
              <a:t>UI</a:t>
            </a:r>
            <a:endParaRPr lang="en-US" sz="1800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4675658" y="3548150"/>
            <a:ext cx="895739" cy="504768"/>
          </a:xfrm>
          <a:prstGeom prst="wedgeRectCallout">
            <a:avLst>
              <a:gd name="adj1" fmla="val 42125"/>
              <a:gd name="adj2" fmla="val -116923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500" dirty="0"/>
              <a:t>Order</a:t>
            </a:r>
            <a:endParaRPr lang="en-US" sz="1500" dirty="0"/>
          </a:p>
        </p:txBody>
      </p:sp>
      <p:sp>
        <p:nvSpPr>
          <p:cNvPr id="17" name="Lightning Bolt 16"/>
          <p:cNvSpPr/>
          <p:nvPr/>
        </p:nvSpPr>
        <p:spPr>
          <a:xfrm>
            <a:off x="4957790" y="2692948"/>
            <a:ext cx="448135" cy="612943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8" name="Right Arrow 17"/>
          <p:cNvSpPr/>
          <p:nvPr/>
        </p:nvSpPr>
        <p:spPr>
          <a:xfrm>
            <a:off x="4837670" y="2928849"/>
            <a:ext cx="240238" cy="26186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100"/>
          </a:p>
        </p:txBody>
      </p:sp>
      <p:sp>
        <p:nvSpPr>
          <p:cNvPr id="19" name="Can 18"/>
          <p:cNvSpPr/>
          <p:nvPr/>
        </p:nvSpPr>
        <p:spPr>
          <a:xfrm>
            <a:off x="6069139" y="2909831"/>
            <a:ext cx="288228" cy="247509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0" name="Can 19"/>
          <p:cNvSpPr/>
          <p:nvPr/>
        </p:nvSpPr>
        <p:spPr>
          <a:xfrm>
            <a:off x="5571397" y="2646262"/>
            <a:ext cx="351815" cy="353157"/>
          </a:xfrm>
          <a:prstGeom prst="can">
            <a:avLst/>
          </a:prstGeom>
          <a:ln>
            <a:prstDash val="solid"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1" name="Can 20"/>
          <p:cNvSpPr/>
          <p:nvPr/>
        </p:nvSpPr>
        <p:spPr>
          <a:xfrm>
            <a:off x="2041000" y="3759019"/>
            <a:ext cx="392052" cy="413851"/>
          </a:xfrm>
          <a:prstGeom prst="can">
            <a:avLst/>
          </a:prstGeom>
          <a:ln>
            <a:prstDash val="soli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23" name="TextBox 22"/>
          <p:cNvSpPr txBox="1"/>
          <p:nvPr/>
        </p:nvSpPr>
        <p:spPr>
          <a:xfrm>
            <a:off x="2778793" y="3666479"/>
            <a:ext cx="1598515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13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CustomerModified</a:t>
            </a:r>
            <a:r>
              <a:rPr lang="en-US" sz="1013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event</a:t>
            </a:r>
            <a:endParaRPr lang="nl-NL" sz="1013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146803" y="3029299"/>
            <a:ext cx="129540" cy="609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5" name="Rectangle 24"/>
          <p:cNvSpPr/>
          <p:nvPr/>
        </p:nvSpPr>
        <p:spPr>
          <a:xfrm>
            <a:off x="2101023" y="3912998"/>
            <a:ext cx="189892" cy="1399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26" name="Can 25"/>
          <p:cNvSpPr/>
          <p:nvPr/>
        </p:nvSpPr>
        <p:spPr>
          <a:xfrm>
            <a:off x="6263694" y="2621206"/>
            <a:ext cx="250892" cy="185687"/>
          </a:xfrm>
          <a:prstGeom prst="can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21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F60F0-EA53-4C77-A237-A4A2CC413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60996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4" grpId="0" animBg="1"/>
      <p:bldP spid="15" grpId="0" animBg="1"/>
      <p:bldP spid="16" grpId="0" animBg="1"/>
      <p:bldP spid="17" grpId="0" animBg="1"/>
      <p:bldP spid="17" grpId="1" animBg="1"/>
      <p:bldP spid="18" grpId="0" animBg="1"/>
      <p:bldP spid="18" grpId="1" animBg="1"/>
      <p:bldP spid="19" grpId="0" animBg="1"/>
      <p:bldP spid="20" grpId="0" animBg="1"/>
      <p:bldP spid="21" grpId="0" animBg="1"/>
      <p:bldP spid="21" grpId="1" animBg="1"/>
      <p:bldP spid="23" grpId="0"/>
      <p:bldP spid="23" grpId="1"/>
      <p:bldP spid="24" grpId="0" animBg="1"/>
      <p:bldP spid="25" grpId="0" animBg="1"/>
      <p:bldP spid="25" grpId="1" animBg="1"/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 - CQRS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1945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5396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7113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3608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6" name="Rectangular Callout 35"/>
          <p:cNvSpPr/>
          <p:nvPr/>
        </p:nvSpPr>
        <p:spPr>
          <a:xfrm>
            <a:off x="5993296" y="4134678"/>
            <a:ext cx="1302768" cy="417444"/>
          </a:xfrm>
          <a:prstGeom prst="wedgeRectCallout">
            <a:avLst>
              <a:gd name="adj1" fmla="val 79873"/>
              <a:gd name="adj2" fmla="val -14702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accountId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: 123</a:t>
            </a:r>
            <a:endParaRPr lang="nl-NL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39" name="Rectangular Callout 38"/>
          <p:cNvSpPr/>
          <p:nvPr/>
        </p:nvSpPr>
        <p:spPr>
          <a:xfrm>
            <a:off x="7704689" y="2141820"/>
            <a:ext cx="1302768" cy="417444"/>
          </a:xfrm>
          <a:prstGeom prst="wedgeRectCallout">
            <a:avLst>
              <a:gd name="adj1" fmla="val -49825"/>
              <a:gd name="adj2" fmla="val 1934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amount: 10</a:t>
            </a:r>
          </a:p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Owner: Jane Doe</a:t>
            </a:r>
            <a:endParaRPr lang="nl-NL" sz="1100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54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8" grpId="0" animBg="1"/>
      <p:bldP spid="27" grpId="0" animBg="1"/>
      <p:bldP spid="26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Sourcing Driving CQRS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7141"/>
          <a:stretch/>
        </p:blipFill>
        <p:spPr>
          <a:xfrm>
            <a:off x="1004645" y="1227816"/>
            <a:ext cx="1704468" cy="8113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50968"/>
          <a:stretch/>
        </p:blipFill>
        <p:spPr>
          <a:xfrm>
            <a:off x="1004645" y="1227816"/>
            <a:ext cx="3656056" cy="81132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4645" y="1227816"/>
            <a:ext cx="7456485" cy="81132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r="24103"/>
          <a:stretch/>
        </p:blipFill>
        <p:spPr>
          <a:xfrm>
            <a:off x="1004645" y="1227816"/>
            <a:ext cx="5659248" cy="811328"/>
          </a:xfrm>
          <a:prstGeom prst="rect">
            <a:avLst/>
          </a:prstGeom>
        </p:spPr>
      </p:pic>
      <p:sp>
        <p:nvSpPr>
          <p:cNvPr id="10" name="Right Arrow 9"/>
          <p:cNvSpPr/>
          <p:nvPr/>
        </p:nvSpPr>
        <p:spPr>
          <a:xfrm>
            <a:off x="1004646" y="2580705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Events</a:t>
            </a:r>
            <a:endParaRPr lang="nl-NL" dirty="0"/>
          </a:p>
        </p:txBody>
      </p:sp>
      <p:sp>
        <p:nvSpPr>
          <p:cNvPr id="11" name="Cube 10"/>
          <p:cNvSpPr/>
          <p:nvPr/>
        </p:nvSpPr>
        <p:spPr>
          <a:xfrm>
            <a:off x="2862470" y="2753135"/>
            <a:ext cx="2713382" cy="824948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Store</a:t>
            </a:r>
          </a:p>
          <a:p>
            <a:pPr algn="ctr"/>
            <a:endParaRPr lang="nl-NL" dirty="0"/>
          </a:p>
        </p:txBody>
      </p:sp>
      <p:sp>
        <p:nvSpPr>
          <p:cNvPr id="12" name="Cube 11"/>
          <p:cNvSpPr/>
          <p:nvPr/>
        </p:nvSpPr>
        <p:spPr>
          <a:xfrm>
            <a:off x="496800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3129182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ube 13"/>
          <p:cNvSpPr/>
          <p:nvPr/>
        </p:nvSpPr>
        <p:spPr>
          <a:xfrm>
            <a:off x="3333495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ube 14"/>
          <p:cNvSpPr/>
          <p:nvPr/>
        </p:nvSpPr>
        <p:spPr>
          <a:xfrm>
            <a:off x="3537808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ube 15"/>
          <p:cNvSpPr/>
          <p:nvPr/>
        </p:nvSpPr>
        <p:spPr>
          <a:xfrm>
            <a:off x="3742121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7" name="Cube 16"/>
          <p:cNvSpPr/>
          <p:nvPr/>
        </p:nvSpPr>
        <p:spPr>
          <a:xfrm>
            <a:off x="3946434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Cube 17"/>
          <p:cNvSpPr/>
          <p:nvPr/>
        </p:nvSpPr>
        <p:spPr>
          <a:xfrm>
            <a:off x="4150747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Cube 18"/>
          <p:cNvSpPr/>
          <p:nvPr/>
        </p:nvSpPr>
        <p:spPr>
          <a:xfrm>
            <a:off x="4355060" y="3319665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Cube 19"/>
          <p:cNvSpPr/>
          <p:nvPr/>
        </p:nvSpPr>
        <p:spPr>
          <a:xfrm>
            <a:off x="4559373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1" name="Cube 20"/>
          <p:cNvSpPr/>
          <p:nvPr/>
        </p:nvSpPr>
        <p:spPr>
          <a:xfrm>
            <a:off x="4763686" y="3319665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ube 21"/>
          <p:cNvSpPr/>
          <p:nvPr/>
        </p:nvSpPr>
        <p:spPr>
          <a:xfrm>
            <a:off x="2924869" y="3319665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Cube 22"/>
          <p:cNvSpPr/>
          <p:nvPr/>
        </p:nvSpPr>
        <p:spPr>
          <a:xfrm>
            <a:off x="2053539" y="323518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4" name="Right Arrow 23"/>
          <p:cNvSpPr/>
          <p:nvPr/>
        </p:nvSpPr>
        <p:spPr>
          <a:xfrm>
            <a:off x="5848318" y="2574231"/>
            <a:ext cx="858381" cy="1182756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25" name="Can 24"/>
          <p:cNvSpPr/>
          <p:nvPr/>
        </p:nvSpPr>
        <p:spPr>
          <a:xfrm>
            <a:off x="7132601" y="2506161"/>
            <a:ext cx="1328529" cy="133184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Current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28" name="Cube 27"/>
          <p:cNvSpPr/>
          <p:nvPr/>
        </p:nvSpPr>
        <p:spPr>
          <a:xfrm>
            <a:off x="7296064" y="3559709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Cube 26"/>
          <p:cNvSpPr/>
          <p:nvPr/>
        </p:nvSpPr>
        <p:spPr>
          <a:xfrm>
            <a:off x="7296064" y="3380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Cube 25"/>
          <p:cNvSpPr/>
          <p:nvPr/>
        </p:nvSpPr>
        <p:spPr>
          <a:xfrm>
            <a:off x="7296064" y="3201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9" name="Cube 28"/>
          <p:cNvSpPr/>
          <p:nvPr/>
        </p:nvSpPr>
        <p:spPr>
          <a:xfrm>
            <a:off x="7609485" y="365413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ube 29"/>
          <p:cNvSpPr/>
          <p:nvPr/>
        </p:nvSpPr>
        <p:spPr>
          <a:xfrm>
            <a:off x="7609485" y="3475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Cube 30"/>
          <p:cNvSpPr/>
          <p:nvPr/>
        </p:nvSpPr>
        <p:spPr>
          <a:xfrm>
            <a:off x="7609485" y="3296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2" name="Cube 31"/>
          <p:cNvSpPr/>
          <p:nvPr/>
        </p:nvSpPr>
        <p:spPr>
          <a:xfrm>
            <a:off x="7609485" y="3117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Cube 32"/>
          <p:cNvSpPr/>
          <p:nvPr/>
        </p:nvSpPr>
        <p:spPr>
          <a:xfrm>
            <a:off x="7919934" y="3578083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Cube 33"/>
          <p:cNvSpPr/>
          <p:nvPr/>
        </p:nvSpPr>
        <p:spPr>
          <a:xfrm>
            <a:off x="7919934" y="3399178"/>
            <a:ext cx="190409" cy="168966"/>
          </a:xfrm>
          <a:prstGeom prst="cub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Cube 34"/>
          <p:cNvSpPr/>
          <p:nvPr/>
        </p:nvSpPr>
        <p:spPr>
          <a:xfrm>
            <a:off x="7919934" y="3220273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Snagit_PPTACF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73" y="2714938"/>
            <a:ext cx="857254" cy="901341"/>
          </a:xfrm>
          <a:prstGeom prst="rect">
            <a:avLst/>
          </a:prstGeom>
        </p:spPr>
      </p:pic>
      <p:pic>
        <p:nvPicPr>
          <p:cNvPr id="38" name="Snagit_PPTA17C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0000" y="3843606"/>
            <a:ext cx="750741" cy="720469"/>
          </a:xfrm>
          <a:prstGeom prst="rect">
            <a:avLst/>
          </a:prstGeom>
        </p:spPr>
      </p:pic>
      <p:sp>
        <p:nvSpPr>
          <p:cNvPr id="40" name="Can 39"/>
          <p:cNvSpPr/>
          <p:nvPr/>
        </p:nvSpPr>
        <p:spPr>
          <a:xfrm>
            <a:off x="5832368" y="3885139"/>
            <a:ext cx="1912116" cy="1152743"/>
          </a:xfrm>
          <a:prstGeom prst="can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Other State Aggregate</a:t>
            </a:r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42" name="Cube 41"/>
          <p:cNvSpPr/>
          <p:nvPr/>
        </p:nvSpPr>
        <p:spPr>
          <a:xfrm>
            <a:off x="6242069" y="4726804"/>
            <a:ext cx="190409" cy="168966"/>
          </a:xfrm>
          <a:prstGeom prst="cube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ube 42"/>
          <p:cNvSpPr/>
          <p:nvPr/>
        </p:nvSpPr>
        <p:spPr>
          <a:xfrm>
            <a:off x="6242069" y="4547899"/>
            <a:ext cx="190409" cy="168966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Cube 44"/>
          <p:cNvSpPr/>
          <p:nvPr/>
        </p:nvSpPr>
        <p:spPr>
          <a:xfrm>
            <a:off x="6555490" y="4821226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6" name="Cube 45"/>
          <p:cNvSpPr/>
          <p:nvPr/>
        </p:nvSpPr>
        <p:spPr>
          <a:xfrm>
            <a:off x="6555490" y="4642321"/>
            <a:ext cx="190409" cy="168966"/>
          </a:xfrm>
          <a:prstGeom prst="cube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Cube 46"/>
          <p:cNvSpPr/>
          <p:nvPr/>
        </p:nvSpPr>
        <p:spPr>
          <a:xfrm>
            <a:off x="6555490" y="4463416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360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8" grpId="0" animBg="1"/>
      <p:bldP spid="28" grpId="1" animBg="1"/>
      <p:bldP spid="27" grpId="0" animBg="1"/>
      <p:bldP spid="27" grpId="1" animBg="1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5" grpId="1" animBg="1"/>
      <p:bldP spid="40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 </a:t>
            </a:r>
            <a:r>
              <a:rPr lang="nl-NL" dirty="0" err="1"/>
              <a:t>Sourcing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Event Store is </a:t>
            </a:r>
            <a:r>
              <a:rPr lang="nl-NL" dirty="0" err="1"/>
              <a:t>immutable</a:t>
            </a:r>
            <a:r>
              <a:rPr lang="nl-NL" dirty="0"/>
              <a:t> – append-</a:t>
            </a:r>
            <a:r>
              <a:rPr lang="nl-NL" dirty="0" err="1"/>
              <a:t>only</a:t>
            </a:r>
            <a:r>
              <a:rPr lang="nl-NL" dirty="0"/>
              <a:t> log of domain state </a:t>
            </a:r>
            <a:r>
              <a:rPr lang="nl-NL" dirty="0" err="1"/>
              <a:t>transitions</a:t>
            </a:r>
            <a:br>
              <a:rPr lang="nl-NL" dirty="0"/>
            </a:br>
            <a:endParaRPr lang="nl-NL" dirty="0"/>
          </a:p>
          <a:p>
            <a:r>
              <a:rPr lang="nl-NL" dirty="0"/>
              <a:t>Replay events 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(re)construct a </a:t>
            </a:r>
            <a:r>
              <a:rPr lang="nl-NL" dirty="0" err="1"/>
              <a:t>representation</a:t>
            </a:r>
            <a:r>
              <a:rPr lang="nl-NL" dirty="0"/>
              <a:t>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state (</a:t>
            </a:r>
            <a:r>
              <a:rPr lang="nl-NL" dirty="0" err="1"/>
              <a:t>aggregate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up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time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recreate</a:t>
            </a:r>
            <a:r>
              <a:rPr lang="nl-NL" dirty="0"/>
              <a:t> </a:t>
            </a:r>
            <a:r>
              <a:rPr lang="nl-NL" dirty="0" err="1"/>
              <a:t>moments</a:t>
            </a:r>
            <a:r>
              <a:rPr lang="nl-NL" dirty="0"/>
              <a:t> in time</a:t>
            </a:r>
          </a:p>
          <a:p>
            <a:pPr lvl="1"/>
            <a:r>
              <a:rPr lang="nl-NL" dirty="0"/>
              <a:t>in Test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investigate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issue</a:t>
            </a:r>
          </a:p>
          <a:p>
            <a:pPr lvl="1"/>
            <a:r>
              <a:rPr lang="nl-NL" dirty="0"/>
              <a:t>on a remote </a:t>
            </a:r>
            <a:r>
              <a:rPr lang="nl-NL" dirty="0" err="1"/>
              <a:t>location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create</a:t>
            </a:r>
            <a:r>
              <a:rPr lang="nl-NL" dirty="0"/>
              <a:t> </a:t>
            </a:r>
            <a:r>
              <a:rPr lang="nl-NL" dirty="0" err="1"/>
              <a:t>mirror</a:t>
            </a:r>
            <a:r>
              <a:rPr lang="nl-NL" dirty="0"/>
              <a:t> &amp; share state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boundaries</a:t>
            </a:r>
            <a:endParaRPr lang="nl-NL" dirty="0"/>
          </a:p>
          <a:p>
            <a:pPr lvl="1"/>
            <a:r>
              <a:rPr lang="nl-NL" dirty="0"/>
              <a:t>produce a fine </a:t>
            </a:r>
            <a:r>
              <a:rPr lang="nl-NL" dirty="0" err="1"/>
              <a:t>grained</a:t>
            </a:r>
            <a:r>
              <a:rPr lang="nl-NL" dirty="0"/>
              <a:t> audit </a:t>
            </a:r>
            <a:r>
              <a:rPr lang="nl-NL" dirty="0" err="1"/>
              <a:t>trail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/>
              <a:t>Time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reconstruct</a:t>
            </a:r>
            <a:r>
              <a:rPr lang="nl-NL" dirty="0"/>
              <a:t> state</a:t>
            </a:r>
          </a:p>
          <a:p>
            <a:pPr lvl="1"/>
            <a:r>
              <a:rPr lang="nl-NL" dirty="0" err="1"/>
              <a:t>Grain</a:t>
            </a:r>
            <a:r>
              <a:rPr lang="nl-NL" dirty="0"/>
              <a:t> of </a:t>
            </a:r>
            <a:r>
              <a:rPr lang="nl-NL" dirty="0" err="1"/>
              <a:t>aggregates</a:t>
            </a:r>
            <a:r>
              <a:rPr lang="nl-NL" dirty="0"/>
              <a:t> / </a:t>
            </a:r>
            <a:r>
              <a:rPr lang="nl-NL" dirty="0" err="1"/>
              <a:t>definition</a:t>
            </a:r>
            <a:r>
              <a:rPr lang="nl-NL" dirty="0"/>
              <a:t> of domain events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22530" name="Picture 2" descr="https://www.ebayinc.com/assets/Uploads/Stories/Articles/Imported/googleusercontent_5bdbb8213ac27.png">
            <a:hlinkClick r:id="rId2"/>
            <a:extLst>
              <a:ext uri="{FF2B5EF4-FFF2-40B4-BE49-F238E27FC236}">
                <a16:creationId xmlns:a16="http://schemas.microsoft.com/office/drawing/2014/main" id="{94BD869F-C888-4582-8E3F-15957FFE1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948" y="1697850"/>
            <a:ext cx="2019300" cy="800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5E632-FD72-4D85-B4BC-20CD9A13E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005" y="1796402"/>
            <a:ext cx="781098" cy="53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10" descr="Image result for oracle nosql">
            <a:extLst>
              <a:ext uri="{FF2B5EF4-FFF2-40B4-BE49-F238E27FC236}">
                <a16:creationId xmlns:a16="http://schemas.microsoft.com/office/drawing/2014/main" id="{50EFE1B0-7CF5-4B65-AFF8-FE85EABF88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6621" y="3048815"/>
            <a:ext cx="1071580" cy="562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A3AC9C7-3458-4AE5-90AE-3BC99B767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Distributed Database </a:t>
            </a:r>
            <a:r>
              <a:rPr lang="nl-NL" dirty="0" err="1"/>
              <a:t>with</a:t>
            </a:r>
            <a:r>
              <a:rPr lang="nl-NL" dirty="0"/>
              <a:t> Event </a:t>
            </a:r>
            <a:r>
              <a:rPr lang="nl-NL" dirty="0" err="1"/>
              <a:t>Sourcing</a:t>
            </a:r>
            <a:r>
              <a:rPr lang="nl-NL" dirty="0"/>
              <a:t> &amp; </a:t>
            </a:r>
            <a:r>
              <a:rPr lang="nl-NL" dirty="0" err="1"/>
              <a:t>Current</a:t>
            </a:r>
            <a:r>
              <a:rPr lang="nl-NL" dirty="0"/>
              <a:t> State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79BCBB-B4CC-4A9B-B64C-CF3BB2742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6286BA-CEE1-4F03-8652-2C807CE0F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7176" y="792000"/>
            <a:ext cx="5197290" cy="3261643"/>
          </a:xfrm>
          <a:prstGeom prst="rect">
            <a:avLst/>
          </a:prstGeom>
        </p:spPr>
      </p:pic>
      <p:sp>
        <p:nvSpPr>
          <p:cNvPr id="7" name="Right Arrow 9">
            <a:extLst>
              <a:ext uri="{FF2B5EF4-FFF2-40B4-BE49-F238E27FC236}">
                <a16:creationId xmlns:a16="http://schemas.microsoft.com/office/drawing/2014/main" id="{D4CD4D76-608C-4433-90E5-9745B92E2BD1}"/>
              </a:ext>
            </a:extLst>
          </p:cNvPr>
          <p:cNvSpPr/>
          <p:nvPr/>
        </p:nvSpPr>
        <p:spPr>
          <a:xfrm rot="18661547">
            <a:off x="1315931" y="2754762"/>
            <a:ext cx="1480138" cy="11827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Transaction</a:t>
            </a:r>
            <a:endParaRPr lang="nl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103356F5-FCF0-4C46-B692-2992963647E8}"/>
              </a:ext>
            </a:extLst>
          </p:cNvPr>
          <p:cNvSpPr/>
          <p:nvPr/>
        </p:nvSpPr>
        <p:spPr>
          <a:xfrm>
            <a:off x="2255896" y="2919034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Snagit_PPTACF6">
            <a:extLst>
              <a:ext uri="{FF2B5EF4-FFF2-40B4-BE49-F238E27FC236}">
                <a16:creationId xmlns:a16="http://schemas.microsoft.com/office/drawing/2014/main" id="{8C990D0F-D7C7-4EC6-9230-2F6BDE12547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977" y="3841968"/>
            <a:ext cx="857254" cy="901341"/>
          </a:xfrm>
          <a:prstGeom prst="rect">
            <a:avLst/>
          </a:prstGeom>
        </p:spPr>
      </p:pic>
      <p:pic>
        <p:nvPicPr>
          <p:cNvPr id="10" name="Picture 4" descr="Image result for hyperledger fabric">
            <a:extLst>
              <a:ext uri="{FF2B5EF4-FFF2-40B4-BE49-F238E27FC236}">
                <a16:creationId xmlns:a16="http://schemas.microsoft.com/office/drawing/2014/main" id="{D07885C6-8878-46E7-BC04-5D7890DD2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851" y="4509996"/>
            <a:ext cx="1916309" cy="41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0C6B7D-037B-42D2-AF73-E5606D6116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38531" y="1042049"/>
            <a:ext cx="731583" cy="2545301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413F3F42-AF0A-4E45-805B-4AA282212B73}"/>
              </a:ext>
            </a:extLst>
          </p:cNvPr>
          <p:cNvSpPr/>
          <p:nvPr/>
        </p:nvSpPr>
        <p:spPr>
          <a:xfrm>
            <a:off x="7749452" y="1191438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618E5A-5F45-4794-B525-770C76564D2B}"/>
              </a:ext>
            </a:extLst>
          </p:cNvPr>
          <p:cNvSpPr/>
          <p:nvPr/>
        </p:nvSpPr>
        <p:spPr>
          <a:xfrm>
            <a:off x="7771487" y="1360404"/>
            <a:ext cx="119882" cy="1122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F50541DD-98DE-4989-ACBC-693B61155C61}"/>
              </a:ext>
            </a:extLst>
          </p:cNvPr>
          <p:cNvGrpSpPr/>
          <p:nvPr/>
        </p:nvGrpSpPr>
        <p:grpSpPr>
          <a:xfrm>
            <a:off x="5900599" y="829000"/>
            <a:ext cx="73576" cy="115306"/>
            <a:chOff x="8350424" y="1343838"/>
            <a:chExt cx="190409" cy="281261"/>
          </a:xfrm>
        </p:grpSpPr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F02C4D0E-55FB-4AA1-B2A4-F1328A3BC032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3AD1D2D-15E7-47BE-8E1B-C97227695BD1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9F865EB-8880-4EF3-A187-1CC76AEFF13E}"/>
              </a:ext>
            </a:extLst>
          </p:cNvPr>
          <p:cNvGrpSpPr/>
          <p:nvPr/>
        </p:nvGrpSpPr>
        <p:grpSpPr>
          <a:xfrm>
            <a:off x="6626505" y="1923873"/>
            <a:ext cx="73576" cy="115306"/>
            <a:chOff x="8350424" y="1343838"/>
            <a:chExt cx="190409" cy="281261"/>
          </a:xfrm>
        </p:grpSpPr>
        <p:sp>
          <p:nvSpPr>
            <p:cNvPr id="18" name="Cube 17">
              <a:extLst>
                <a:ext uri="{FF2B5EF4-FFF2-40B4-BE49-F238E27FC236}">
                  <a16:creationId xmlns:a16="http://schemas.microsoft.com/office/drawing/2014/main" id="{4823E02F-04BC-43DB-BC3B-898F2F25DB23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E53999F-53D0-44D5-9F98-B11FB8F9402A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BAEE9B3-2A84-477E-A2C2-1B710D519609}"/>
              </a:ext>
            </a:extLst>
          </p:cNvPr>
          <p:cNvGrpSpPr/>
          <p:nvPr/>
        </p:nvGrpSpPr>
        <p:grpSpPr>
          <a:xfrm>
            <a:off x="5900599" y="2972709"/>
            <a:ext cx="73576" cy="115306"/>
            <a:chOff x="8350424" y="1343838"/>
            <a:chExt cx="190409" cy="281261"/>
          </a:xfrm>
        </p:grpSpPr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598645FD-BEFD-443E-BB8C-0FBFD5BC59E0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39AE12-E59D-474A-A933-9346A5A1F4A7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C778C5-A3F0-4C87-8CD7-9F400F6C4170}"/>
              </a:ext>
            </a:extLst>
          </p:cNvPr>
          <p:cNvGrpSpPr/>
          <p:nvPr/>
        </p:nvGrpSpPr>
        <p:grpSpPr>
          <a:xfrm>
            <a:off x="2922371" y="2926672"/>
            <a:ext cx="73576" cy="115306"/>
            <a:chOff x="8350424" y="1343838"/>
            <a:chExt cx="190409" cy="281261"/>
          </a:xfrm>
        </p:grpSpPr>
        <p:sp>
          <p:nvSpPr>
            <p:cNvPr id="24" name="Cube 23">
              <a:extLst>
                <a:ext uri="{FF2B5EF4-FFF2-40B4-BE49-F238E27FC236}">
                  <a16:creationId xmlns:a16="http://schemas.microsoft.com/office/drawing/2014/main" id="{5C99C7CA-AB65-4326-BA4B-182266B4B8B7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7EF7EB9-019C-4E56-8AF3-4433DA77C189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9F4F74C-2D98-46B9-AF79-4678324A2FA6}"/>
              </a:ext>
            </a:extLst>
          </p:cNvPr>
          <p:cNvGrpSpPr/>
          <p:nvPr/>
        </p:nvGrpSpPr>
        <p:grpSpPr>
          <a:xfrm>
            <a:off x="2921570" y="771377"/>
            <a:ext cx="73576" cy="115306"/>
            <a:chOff x="8350424" y="1343838"/>
            <a:chExt cx="190409" cy="281261"/>
          </a:xfrm>
        </p:grpSpPr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9AC690A7-AD39-4720-B5DD-01D3021F9C80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047543-A30C-4FFA-8B0C-D8B919D7714F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BDD0C15-04C2-44BA-B3E4-46E9EDEBACFF}"/>
              </a:ext>
            </a:extLst>
          </p:cNvPr>
          <p:cNvGrpSpPr/>
          <p:nvPr/>
        </p:nvGrpSpPr>
        <p:grpSpPr>
          <a:xfrm>
            <a:off x="2219108" y="1866220"/>
            <a:ext cx="73576" cy="115306"/>
            <a:chOff x="8350424" y="1343838"/>
            <a:chExt cx="190409" cy="281261"/>
          </a:xfrm>
        </p:grpSpPr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9EDE7392-13C1-48CD-BB22-6D5964AB6DA5}"/>
                </a:ext>
              </a:extLst>
            </p:cNvPr>
            <p:cNvSpPr/>
            <p:nvPr/>
          </p:nvSpPr>
          <p:spPr>
            <a:xfrm>
              <a:off x="8350424" y="1343838"/>
              <a:ext cx="190409" cy="168966"/>
            </a:xfrm>
            <a:prstGeom prst="cube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FBBED6A-3903-4F65-A1E6-2B61FC963396}"/>
                </a:ext>
              </a:extLst>
            </p:cNvPr>
            <p:cNvSpPr/>
            <p:nvPr/>
          </p:nvSpPr>
          <p:spPr>
            <a:xfrm>
              <a:off x="8372459" y="1512804"/>
              <a:ext cx="119882" cy="11229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/>
            </a:p>
          </p:txBody>
        </p:sp>
      </p:grpSp>
      <p:sp>
        <p:nvSpPr>
          <p:cNvPr id="32" name="Can 24">
            <a:extLst>
              <a:ext uri="{FF2B5EF4-FFF2-40B4-BE49-F238E27FC236}">
                <a16:creationId xmlns:a16="http://schemas.microsoft.com/office/drawing/2014/main" id="{443263ED-5B81-4132-A30F-AF60F7542CCA}"/>
              </a:ext>
            </a:extLst>
          </p:cNvPr>
          <p:cNvSpPr/>
          <p:nvPr/>
        </p:nvSpPr>
        <p:spPr>
          <a:xfrm>
            <a:off x="7324084" y="3471758"/>
            <a:ext cx="1328529" cy="925944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World State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83C6F8CB-4159-4149-98DD-0310C594317E}"/>
              </a:ext>
            </a:extLst>
          </p:cNvPr>
          <p:cNvSpPr/>
          <p:nvPr/>
        </p:nvSpPr>
        <p:spPr>
          <a:xfrm>
            <a:off x="7487547" y="4167495"/>
            <a:ext cx="190409" cy="168966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35350CC-7C54-4ECE-84A3-1742BC4AB6D3}"/>
              </a:ext>
            </a:extLst>
          </p:cNvPr>
          <p:cNvSpPr/>
          <p:nvPr/>
        </p:nvSpPr>
        <p:spPr>
          <a:xfrm>
            <a:off x="7800968" y="4083012"/>
            <a:ext cx="190409" cy="168966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4F3DC2B-4F18-4B76-B81F-47FA1F53152B}"/>
              </a:ext>
            </a:extLst>
          </p:cNvPr>
          <p:cNvSpPr/>
          <p:nvPr/>
        </p:nvSpPr>
        <p:spPr>
          <a:xfrm>
            <a:off x="8111417" y="4185869"/>
            <a:ext cx="190409" cy="168966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3" name="Can 24">
            <a:extLst>
              <a:ext uri="{FF2B5EF4-FFF2-40B4-BE49-F238E27FC236}">
                <a16:creationId xmlns:a16="http://schemas.microsoft.com/office/drawing/2014/main" id="{09E0D5E0-8F10-44C4-A253-17F885905518}"/>
              </a:ext>
            </a:extLst>
          </p:cNvPr>
          <p:cNvSpPr/>
          <p:nvPr/>
        </p:nvSpPr>
        <p:spPr>
          <a:xfrm>
            <a:off x="6139428" y="3758054"/>
            <a:ext cx="272968" cy="213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nl-NL" sz="600" dirty="0"/>
          </a:p>
        </p:txBody>
      </p:sp>
      <p:sp>
        <p:nvSpPr>
          <p:cNvPr id="44" name="Can 24">
            <a:extLst>
              <a:ext uri="{FF2B5EF4-FFF2-40B4-BE49-F238E27FC236}">
                <a16:creationId xmlns:a16="http://schemas.microsoft.com/office/drawing/2014/main" id="{131EE80A-91AA-45AD-ADCF-618B37BD8F87}"/>
              </a:ext>
            </a:extLst>
          </p:cNvPr>
          <p:cNvSpPr/>
          <p:nvPr/>
        </p:nvSpPr>
        <p:spPr>
          <a:xfrm>
            <a:off x="2582484" y="3758054"/>
            <a:ext cx="272968" cy="213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nl-NL" sz="600" dirty="0"/>
          </a:p>
        </p:txBody>
      </p:sp>
      <p:sp>
        <p:nvSpPr>
          <p:cNvPr id="45" name="Can 24">
            <a:extLst>
              <a:ext uri="{FF2B5EF4-FFF2-40B4-BE49-F238E27FC236}">
                <a16:creationId xmlns:a16="http://schemas.microsoft.com/office/drawing/2014/main" id="{888E11BA-4591-4ED9-9559-6D57CE10FF54}"/>
              </a:ext>
            </a:extLst>
          </p:cNvPr>
          <p:cNvSpPr/>
          <p:nvPr/>
        </p:nvSpPr>
        <p:spPr>
          <a:xfrm>
            <a:off x="6791498" y="2699810"/>
            <a:ext cx="272968" cy="213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nl-NL" sz="600" dirty="0"/>
          </a:p>
        </p:txBody>
      </p:sp>
      <p:sp>
        <p:nvSpPr>
          <p:cNvPr id="46" name="Can 24">
            <a:extLst>
              <a:ext uri="{FF2B5EF4-FFF2-40B4-BE49-F238E27FC236}">
                <a16:creationId xmlns:a16="http://schemas.microsoft.com/office/drawing/2014/main" id="{7E4198A6-5117-4756-BBD9-4A897358D8CA}"/>
              </a:ext>
            </a:extLst>
          </p:cNvPr>
          <p:cNvSpPr/>
          <p:nvPr/>
        </p:nvSpPr>
        <p:spPr>
          <a:xfrm>
            <a:off x="2533983" y="730666"/>
            <a:ext cx="272968" cy="21364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en-US" sz="600" dirty="0"/>
          </a:p>
          <a:p>
            <a:pPr algn="ctr"/>
            <a:endParaRPr lang="nl-NL" sz="600" dirty="0"/>
          </a:p>
        </p:txBody>
      </p:sp>
      <p:pic>
        <p:nvPicPr>
          <p:cNvPr id="47" name="Snagit_PPTA17C">
            <a:extLst>
              <a:ext uri="{FF2B5EF4-FFF2-40B4-BE49-F238E27FC236}">
                <a16:creationId xmlns:a16="http://schemas.microsoft.com/office/drawing/2014/main" id="{60DB53FE-8936-4097-A48C-35D224338D3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727" y="4435237"/>
            <a:ext cx="578999" cy="555652"/>
          </a:xfrm>
          <a:prstGeom prst="rect">
            <a:avLst/>
          </a:prstGeom>
        </p:spPr>
      </p:pic>
      <p:sp>
        <p:nvSpPr>
          <p:cNvPr id="48" name="Arrow: Quad 47">
            <a:extLst>
              <a:ext uri="{FF2B5EF4-FFF2-40B4-BE49-F238E27FC236}">
                <a16:creationId xmlns:a16="http://schemas.microsoft.com/office/drawing/2014/main" id="{C5CB8389-087F-4242-A7FC-582877576F02}"/>
              </a:ext>
            </a:extLst>
          </p:cNvPr>
          <p:cNvSpPr/>
          <p:nvPr/>
        </p:nvSpPr>
        <p:spPr>
          <a:xfrm>
            <a:off x="3806005" y="1804988"/>
            <a:ext cx="1181818" cy="1106489"/>
          </a:xfrm>
          <a:prstGeom prst="quad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1" name="Picture 2" descr="Image result for logo kafka">
            <a:extLst>
              <a:ext uri="{FF2B5EF4-FFF2-40B4-BE49-F238E27FC236}">
                <a16:creationId xmlns:a16="http://schemas.microsoft.com/office/drawing/2014/main" id="{040A8317-408B-4FBC-88CE-F26645409C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303" y="650971"/>
            <a:ext cx="606640" cy="318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2F">
            <a:extLst>
              <a:ext uri="{FF2B5EF4-FFF2-40B4-BE49-F238E27FC236}">
                <a16:creationId xmlns:a16="http://schemas.microsoft.com/office/drawing/2014/main" id="{B77D9426-CEB6-4571-86BF-43AF51E8469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94017" y="3916163"/>
            <a:ext cx="463680" cy="354189"/>
          </a:xfrm>
          <a:prstGeom prst="rect">
            <a:avLst/>
          </a:prstGeom>
        </p:spPr>
      </p:pic>
      <p:pic>
        <p:nvPicPr>
          <p:cNvPr id="1028" name="Picture 4" descr="Image result for leveldb logo">
            <a:extLst>
              <a:ext uri="{FF2B5EF4-FFF2-40B4-BE49-F238E27FC236}">
                <a16:creationId xmlns:a16="http://schemas.microsoft.com/office/drawing/2014/main" id="{DC31FE75-27EC-4074-8481-C14217992D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402" y="3934730"/>
            <a:ext cx="857254" cy="363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121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5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 animBg="1"/>
      <p:bldP spid="13" grpId="0" animBg="1"/>
      <p:bldP spid="32" grpId="0" animBg="1"/>
      <p:bldP spid="35" grpId="0" animBg="1"/>
      <p:bldP spid="39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8" grpId="0" animBg="1"/>
      <p:bldP spid="48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C1AF-966A-4F7F-953E-09E6BDF1F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Consequences</a:t>
            </a:r>
            <a:r>
              <a:rPr lang="nl-NL" dirty="0"/>
              <a:t> &amp; </a:t>
            </a:r>
            <a:r>
              <a:rPr lang="nl-NL" dirty="0" err="1"/>
              <a:t>Conclusions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0DA6C6-C2F9-4716-9DEC-6EDE44D19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42429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5D7C6B-0615-4437-9120-C8B735525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Consequenes</a:t>
            </a:r>
            <a:r>
              <a:rPr lang="nl-NL" dirty="0"/>
              <a:t> &amp; </a:t>
            </a:r>
            <a:r>
              <a:rPr lang="nl-NL" dirty="0" err="1"/>
              <a:t>Conclusions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C13AA-2FB0-4AC9-8735-C34E842BA3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More focus on Domain </a:t>
            </a:r>
            <a:r>
              <a:rPr lang="nl-NL" dirty="0" err="1"/>
              <a:t>Driven</a:t>
            </a:r>
            <a:r>
              <a:rPr lang="nl-NL" dirty="0"/>
              <a:t> Design</a:t>
            </a:r>
          </a:p>
          <a:p>
            <a:r>
              <a:rPr lang="nl-NL" dirty="0"/>
              <a:t>Multiple Data Stores in a solution design | on a project | in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landscape</a:t>
            </a:r>
          </a:p>
          <a:p>
            <a:r>
              <a:rPr lang="nl-NL" dirty="0"/>
              <a:t>Data </a:t>
            </a:r>
            <a:r>
              <a:rPr lang="nl-NL" dirty="0" err="1"/>
              <a:t>replicated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data stores (CQRS)</a:t>
            </a:r>
          </a:p>
          <a:p>
            <a:pPr lvl="1"/>
            <a:r>
              <a:rPr lang="nl-NL" dirty="0"/>
              <a:t>In </a:t>
            </a:r>
            <a:r>
              <a:rPr lang="nl-NL" dirty="0" err="1"/>
              <a:t>an</a:t>
            </a:r>
            <a:r>
              <a:rPr lang="nl-NL" dirty="0"/>
              <a:t> event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manner</a:t>
            </a:r>
            <a:endParaRPr lang="nl-NL" dirty="0"/>
          </a:p>
          <a:p>
            <a:r>
              <a:rPr lang="nl-NL" dirty="0"/>
              <a:t>Knowledge </a:t>
            </a:r>
            <a:r>
              <a:rPr lang="nl-NL" dirty="0" err="1"/>
              <a:t>and</a:t>
            </a:r>
            <a:r>
              <a:rPr lang="nl-NL" dirty="0"/>
              <a:t> Skills </a:t>
            </a:r>
            <a:r>
              <a:rPr lang="nl-NL" dirty="0" err="1"/>
              <a:t>around</a:t>
            </a:r>
            <a:r>
              <a:rPr lang="nl-NL" dirty="0"/>
              <a:t> multiple data stores</a:t>
            </a:r>
          </a:p>
          <a:p>
            <a:pPr lvl="1"/>
            <a:r>
              <a:rPr lang="nl-NL" dirty="0"/>
              <a:t>Design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Develop</a:t>
            </a:r>
            <a:endParaRPr lang="nl-NL" dirty="0"/>
          </a:p>
          <a:p>
            <a:pPr lvl="1"/>
            <a:r>
              <a:rPr lang="nl-NL" dirty="0"/>
              <a:t>Secure, </a:t>
            </a:r>
            <a:r>
              <a:rPr lang="nl-NL" dirty="0" err="1"/>
              <a:t>Configure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Operate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0A1563-A3CA-4E68-9503-0919E4999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1004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Online - </a:t>
            </a:r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6" name="Can 5"/>
          <p:cNvSpPr/>
          <p:nvPr/>
        </p:nvSpPr>
        <p:spPr>
          <a:xfrm>
            <a:off x="4678124" y="1592796"/>
            <a:ext cx="2333625" cy="124777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nl-NL" sz="1013" dirty="0"/>
          </a:p>
          <a:p>
            <a:pPr algn="ctr"/>
            <a:endParaRPr lang="en-US" sz="1013" dirty="0"/>
          </a:p>
          <a:p>
            <a:pPr algn="ctr"/>
            <a:endParaRPr lang="en-US" sz="1013" dirty="0"/>
          </a:p>
          <a:p>
            <a:pPr algn="ctr"/>
            <a:endParaRPr lang="en-US" sz="1013" dirty="0"/>
          </a:p>
        </p:txBody>
      </p:sp>
      <p:sp>
        <p:nvSpPr>
          <p:cNvPr id="7" name="Left Arrow 6"/>
          <p:cNvSpPr/>
          <p:nvPr/>
        </p:nvSpPr>
        <p:spPr>
          <a:xfrm>
            <a:off x="6873637" y="2040471"/>
            <a:ext cx="1800225" cy="63817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" name="TextBox 7"/>
          <p:cNvSpPr txBox="1"/>
          <p:nvPr/>
        </p:nvSpPr>
        <p:spPr>
          <a:xfrm>
            <a:off x="7030799" y="2216683"/>
            <a:ext cx="15872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/>
              <a:t>Product updates</a:t>
            </a:r>
            <a:endParaRPr lang="en-US" sz="1500" dirty="0" err="1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311162" y="182139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2311162" y="190712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311162" y="199284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2311162" y="207857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311162" y="216429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311162" y="225002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311162" y="233574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311162" y="242147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311162" y="250719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2311162" y="2592921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311162" y="2678646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4969004" y="1145121"/>
            <a:ext cx="9525" cy="32575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635261" y="4402671"/>
            <a:ext cx="5902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firewall</a:t>
            </a:r>
            <a:endParaRPr lang="en-US" sz="1013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5086253" y="3089569"/>
            <a:ext cx="23326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Data </a:t>
            </a:r>
            <a:r>
              <a:rPr lang="nl-NL" sz="1400" dirty="0" err="1"/>
              <a:t>manipulation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Quality</a:t>
            </a:r>
            <a:r>
              <a:rPr lang="nl-NL" sz="1400" dirty="0"/>
              <a:t> (</a:t>
            </a:r>
            <a:r>
              <a:rPr lang="nl-NL" sz="1400" dirty="0" err="1"/>
              <a:t>enforcement</a:t>
            </a:r>
            <a:r>
              <a:rPr lang="nl-NL" sz="1400" dirty="0"/>
              <a:t>)</a:t>
            </a:r>
          </a:p>
          <a:p>
            <a:r>
              <a:rPr lang="nl-NL" sz="1400" dirty="0"/>
              <a:t>&lt;10K transactions</a:t>
            </a:r>
          </a:p>
          <a:p>
            <a:r>
              <a:rPr lang="nl-NL" sz="1400" dirty="0"/>
              <a:t>Batch jobs next </a:t>
            </a:r>
            <a:r>
              <a:rPr lang="nl-NL" sz="1400" dirty="0" err="1"/>
              <a:t>to</a:t>
            </a:r>
            <a:r>
              <a:rPr lang="nl-NL" sz="1400" dirty="0"/>
              <a:t> online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nice</a:t>
            </a:r>
            <a:endParaRPr lang="en-US" sz="1400" dirty="0" err="1"/>
          </a:p>
        </p:txBody>
      </p:sp>
      <p:sp>
        <p:nvSpPr>
          <p:cNvPr id="24" name="TextBox 23"/>
          <p:cNvSpPr txBox="1"/>
          <p:nvPr/>
        </p:nvSpPr>
        <p:spPr>
          <a:xfrm>
            <a:off x="929094" y="3087883"/>
            <a:ext cx="149912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Read </a:t>
            </a:r>
            <a:r>
              <a:rPr lang="nl-NL" sz="1400" dirty="0" err="1"/>
              <a:t>only</a:t>
            </a:r>
            <a:endParaRPr lang="nl-NL" sz="1400" dirty="0"/>
          </a:p>
          <a:p>
            <a:r>
              <a:rPr lang="nl-NL" sz="1400" dirty="0"/>
              <a:t>On 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crucial</a:t>
            </a:r>
            <a:r>
              <a:rPr lang="nl-NL" sz="1400" dirty="0"/>
              <a:t> </a:t>
            </a:r>
          </a:p>
          <a:p>
            <a:r>
              <a:rPr lang="nl-NL" sz="1400" dirty="0"/>
              <a:t>XHTML &amp; JSON</a:t>
            </a:r>
          </a:p>
          <a:p>
            <a:r>
              <a:rPr lang="nl-NL" sz="1400" dirty="0"/>
              <a:t>&gt; 5M </a:t>
            </a:r>
            <a:r>
              <a:rPr lang="nl-NL" sz="1400" dirty="0" err="1"/>
              <a:t>visits</a:t>
            </a:r>
            <a:endParaRPr lang="nl-NL" sz="1400" dirty="0"/>
          </a:p>
          <a:p>
            <a:endParaRPr lang="nl-NL" sz="1400" dirty="0"/>
          </a:p>
          <a:p>
            <a:endParaRPr lang="en-US" sz="1400" dirty="0" err="1"/>
          </a:p>
        </p:txBody>
      </p:sp>
      <p:sp>
        <p:nvSpPr>
          <p:cNvPr id="27" name="TextBox 26"/>
          <p:cNvSpPr txBox="1"/>
          <p:nvPr/>
        </p:nvSpPr>
        <p:spPr>
          <a:xfrm>
            <a:off x="997390" y="1702888"/>
            <a:ext cx="1608133" cy="138499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400" dirty="0"/>
              <a:t>Webshop </a:t>
            </a:r>
            <a:r>
              <a:rPr lang="nl-NL" sz="1400" dirty="0" err="1"/>
              <a:t>visits</a:t>
            </a:r>
            <a:endParaRPr lang="nl-NL" sz="1400" dirty="0"/>
          </a:p>
          <a:p>
            <a:pPr marL="257175" indent="-257175">
              <a:buFontTx/>
              <a:buChar char="-"/>
            </a:pPr>
            <a:r>
              <a:rPr lang="nl-NL" sz="1400" dirty="0" err="1"/>
              <a:t>searches</a:t>
            </a:r>
            <a:endParaRPr lang="nl-NL" sz="1400" dirty="0"/>
          </a:p>
          <a:p>
            <a:pPr marL="257175" indent="-257175">
              <a:buFontTx/>
              <a:buChar char="-"/>
            </a:pPr>
            <a:r>
              <a:rPr lang="nl-NL" sz="1400" dirty="0"/>
              <a:t>product details</a:t>
            </a:r>
          </a:p>
          <a:p>
            <a:pPr marL="257175" indent="-257175">
              <a:buFontTx/>
              <a:buChar char="-"/>
            </a:pPr>
            <a:r>
              <a:rPr lang="nl-NL" sz="1400" dirty="0"/>
              <a:t>Orders</a:t>
            </a:r>
            <a:br>
              <a:rPr lang="nl-NL" sz="1400" dirty="0"/>
            </a:br>
            <a:br>
              <a:rPr lang="nl-NL" sz="1400" dirty="0"/>
            </a:br>
            <a:endParaRPr lang="en-US" sz="1400" dirty="0" err="1"/>
          </a:p>
        </p:txBody>
      </p:sp>
      <p:pic>
        <p:nvPicPr>
          <p:cNvPr id="28" name="Picture 4" descr="Image result for oracle databas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7010" y="2209700"/>
            <a:ext cx="1561069" cy="51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76" y="179643"/>
            <a:ext cx="1421247" cy="10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48589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sp>
        <p:nvSpPr>
          <p:cNvPr id="6" name="Rectangle 5"/>
          <p:cNvSpPr/>
          <p:nvPr/>
        </p:nvSpPr>
        <p:spPr>
          <a:xfrm>
            <a:off x="-584200" y="1342300"/>
            <a:ext cx="1921933" cy="3272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7" name="Can 6"/>
          <p:cNvSpPr/>
          <p:nvPr/>
        </p:nvSpPr>
        <p:spPr>
          <a:xfrm>
            <a:off x="3369366" y="2573653"/>
            <a:ext cx="1517839" cy="9234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8" name="Can 7"/>
          <p:cNvSpPr/>
          <p:nvPr/>
        </p:nvSpPr>
        <p:spPr>
          <a:xfrm>
            <a:off x="3274116" y="2402203"/>
            <a:ext cx="1517839" cy="9234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sp>
        <p:nvSpPr>
          <p:cNvPr id="9" name="Can 8"/>
          <p:cNvSpPr/>
          <p:nvPr/>
        </p:nvSpPr>
        <p:spPr>
          <a:xfrm>
            <a:off x="3178866" y="2230753"/>
            <a:ext cx="1517839" cy="92344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854766" y="228742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854766" y="237315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854766" y="245887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54766" y="254460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854766" y="263032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54766" y="271605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54766" y="280177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854766" y="288750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854766" y="297322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54766" y="3058952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854766" y="3144677"/>
            <a:ext cx="2324100" cy="9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15107" y="2148407"/>
            <a:ext cx="1441420" cy="12003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200" dirty="0"/>
              <a:t>Webshop </a:t>
            </a:r>
            <a:r>
              <a:rPr lang="nl-NL" sz="1200" dirty="0" err="1"/>
              <a:t>visits</a:t>
            </a:r>
            <a:endParaRPr lang="nl-NL" sz="1200" dirty="0"/>
          </a:p>
          <a:p>
            <a:pPr marL="257175" indent="-257175">
              <a:buFontTx/>
              <a:buChar char="-"/>
            </a:pPr>
            <a:r>
              <a:rPr lang="nl-NL" sz="1200" dirty="0" err="1"/>
              <a:t>searches</a:t>
            </a:r>
            <a:endParaRPr lang="nl-NL" sz="1200" dirty="0"/>
          </a:p>
          <a:p>
            <a:pPr marL="257175" indent="-257175">
              <a:buFontTx/>
              <a:buChar char="-"/>
            </a:pPr>
            <a:r>
              <a:rPr lang="nl-NL" sz="1200" dirty="0"/>
              <a:t>product details</a:t>
            </a:r>
          </a:p>
          <a:p>
            <a:pPr marL="257175" indent="-257175">
              <a:buFontTx/>
              <a:buChar char="-"/>
            </a:pPr>
            <a:r>
              <a:rPr lang="nl-NL" sz="1200" dirty="0"/>
              <a:t>Orders</a:t>
            </a:r>
            <a:br>
              <a:rPr lang="nl-NL" sz="1200" dirty="0"/>
            </a:br>
            <a:br>
              <a:rPr lang="nl-NL" sz="1200" dirty="0"/>
            </a:br>
            <a:endParaRPr lang="en-US" sz="1200" dirty="0" err="1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960409" y="1515425"/>
            <a:ext cx="9525" cy="325755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568117" y="4782500"/>
            <a:ext cx="590226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firewall</a:t>
            </a:r>
            <a:endParaRPr lang="en-US" sz="1013" dirty="0" err="1"/>
          </a:p>
        </p:txBody>
      </p:sp>
      <p:sp>
        <p:nvSpPr>
          <p:cNvPr id="24" name="TextBox 23"/>
          <p:cNvSpPr txBox="1"/>
          <p:nvPr/>
        </p:nvSpPr>
        <p:spPr>
          <a:xfrm>
            <a:off x="6599913" y="3502088"/>
            <a:ext cx="23326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Data </a:t>
            </a:r>
            <a:r>
              <a:rPr lang="nl-NL" sz="1400" dirty="0" err="1"/>
              <a:t>manipulation</a:t>
            </a:r>
            <a:endParaRPr lang="nl-NL" sz="1400" dirty="0"/>
          </a:p>
          <a:p>
            <a:r>
              <a:rPr lang="nl-NL" sz="1400" dirty="0"/>
              <a:t>Data </a:t>
            </a:r>
            <a:r>
              <a:rPr lang="nl-NL" sz="1400" dirty="0" err="1"/>
              <a:t>Quality</a:t>
            </a:r>
            <a:r>
              <a:rPr lang="nl-NL" sz="1400" dirty="0"/>
              <a:t> (</a:t>
            </a:r>
            <a:r>
              <a:rPr lang="nl-NL" sz="1400" dirty="0" err="1"/>
              <a:t>enforcement</a:t>
            </a:r>
            <a:r>
              <a:rPr lang="nl-NL" sz="1400" dirty="0"/>
              <a:t>)</a:t>
            </a:r>
          </a:p>
          <a:p>
            <a:r>
              <a:rPr lang="nl-NL" sz="1400" dirty="0"/>
              <a:t>&lt;10K transactions</a:t>
            </a:r>
          </a:p>
          <a:p>
            <a:r>
              <a:rPr lang="nl-NL" sz="1400" dirty="0"/>
              <a:t>Batch jobs next </a:t>
            </a:r>
            <a:r>
              <a:rPr lang="nl-NL" sz="1400" dirty="0" err="1"/>
              <a:t>to</a:t>
            </a:r>
            <a:r>
              <a:rPr lang="nl-NL" sz="1400" dirty="0"/>
              <a:t> online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nice</a:t>
            </a:r>
            <a:endParaRPr lang="en-US" sz="1400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115108" y="3502087"/>
            <a:ext cx="149912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dirty="0"/>
              <a:t>Read </a:t>
            </a:r>
            <a:r>
              <a:rPr lang="nl-NL" sz="1400" dirty="0" err="1"/>
              <a:t>only</a:t>
            </a:r>
            <a:endParaRPr lang="nl-NL" sz="1400" dirty="0"/>
          </a:p>
          <a:p>
            <a:r>
              <a:rPr lang="nl-NL" sz="1400" dirty="0"/>
              <a:t>On line</a:t>
            </a:r>
          </a:p>
          <a:p>
            <a:r>
              <a:rPr lang="nl-NL" sz="1400" dirty="0"/>
              <a:t>Speed is </a:t>
            </a:r>
            <a:r>
              <a:rPr lang="nl-NL" sz="1400" dirty="0" err="1"/>
              <a:t>crucial</a:t>
            </a:r>
            <a:r>
              <a:rPr lang="nl-NL" sz="1400" dirty="0"/>
              <a:t> </a:t>
            </a:r>
          </a:p>
          <a:p>
            <a:r>
              <a:rPr lang="nl-NL" sz="1400" dirty="0"/>
              <a:t>XHTML &amp; JSON</a:t>
            </a:r>
          </a:p>
          <a:p>
            <a:r>
              <a:rPr lang="nl-NL" sz="1400" dirty="0"/>
              <a:t>&gt; 1M </a:t>
            </a:r>
            <a:r>
              <a:rPr lang="nl-NL" sz="1400" dirty="0" err="1"/>
              <a:t>visits</a:t>
            </a:r>
            <a:endParaRPr lang="nl-NL" sz="1400" dirty="0"/>
          </a:p>
          <a:p>
            <a:endParaRPr lang="nl-NL" sz="1400" dirty="0"/>
          </a:p>
          <a:p>
            <a:endParaRPr lang="en-US" sz="1400" dirty="0" err="1"/>
          </a:p>
        </p:txBody>
      </p:sp>
      <p:sp>
        <p:nvSpPr>
          <p:cNvPr id="26" name="TextBox 25"/>
          <p:cNvSpPr txBox="1"/>
          <p:nvPr/>
        </p:nvSpPr>
        <p:spPr>
          <a:xfrm>
            <a:off x="3618466" y="1342301"/>
            <a:ext cx="468398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dirty="0"/>
              <a:t>DMZ</a:t>
            </a:r>
            <a:endParaRPr lang="en-US" sz="1013" dirty="0" err="1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2941109" y="1515425"/>
            <a:ext cx="9525" cy="325755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129000" y="3502088"/>
            <a:ext cx="1882247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b="1" dirty="0"/>
              <a:t>Read </a:t>
            </a:r>
            <a:r>
              <a:rPr lang="nl-NL" sz="1400" b="1" dirty="0" err="1"/>
              <a:t>only</a:t>
            </a:r>
            <a:endParaRPr lang="nl-NL" sz="1400" b="1" dirty="0"/>
          </a:p>
          <a:p>
            <a:r>
              <a:rPr lang="nl-NL" sz="1400" b="1" dirty="0"/>
              <a:t>JSON </a:t>
            </a:r>
            <a:r>
              <a:rPr lang="nl-NL" sz="1400" b="1" dirty="0" err="1"/>
              <a:t>documents</a:t>
            </a:r>
            <a:endParaRPr lang="nl-NL" sz="1400" b="1" dirty="0"/>
          </a:p>
          <a:p>
            <a:r>
              <a:rPr lang="nl-NL" sz="1400" b="1" dirty="0"/>
              <a:t>Images</a:t>
            </a:r>
          </a:p>
          <a:p>
            <a:r>
              <a:rPr lang="nl-NL" sz="1400" b="1" dirty="0" err="1"/>
              <a:t>Text</a:t>
            </a:r>
            <a:r>
              <a:rPr lang="nl-NL" sz="1400" b="1" dirty="0"/>
              <a:t> Search</a:t>
            </a:r>
          </a:p>
          <a:p>
            <a:r>
              <a:rPr lang="nl-NL" sz="1400" b="1" dirty="0" err="1"/>
              <a:t>Scale</a:t>
            </a:r>
            <a:r>
              <a:rPr lang="nl-NL" sz="1400" b="1" dirty="0"/>
              <a:t> </a:t>
            </a:r>
            <a:r>
              <a:rPr lang="nl-NL" sz="1400" b="1" dirty="0" err="1"/>
              <a:t>Horizontally</a:t>
            </a:r>
            <a:endParaRPr lang="nl-NL" sz="1400" b="1" dirty="0"/>
          </a:p>
          <a:p>
            <a:r>
              <a:rPr lang="en-US" sz="1400" b="1" dirty="0"/>
              <a:t>Stale but consistent</a:t>
            </a:r>
          </a:p>
        </p:txBody>
      </p:sp>
      <p:sp>
        <p:nvSpPr>
          <p:cNvPr id="29" name="Can 28"/>
          <p:cNvSpPr/>
          <p:nvPr/>
        </p:nvSpPr>
        <p:spPr>
          <a:xfrm>
            <a:off x="5426766" y="2106928"/>
            <a:ext cx="2038350" cy="1300325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Products</a:t>
            </a:r>
            <a:endParaRPr lang="en-US" sz="1013" dirty="0"/>
          </a:p>
        </p:txBody>
      </p:sp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72" y="1818068"/>
            <a:ext cx="1544333" cy="4046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eft Arrow 30"/>
          <p:cNvSpPr/>
          <p:nvPr/>
        </p:nvSpPr>
        <p:spPr>
          <a:xfrm>
            <a:off x="4568118" y="2590380"/>
            <a:ext cx="1011416" cy="33342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2" name="Rectangular Callout 31"/>
          <p:cNvSpPr/>
          <p:nvPr/>
        </p:nvSpPr>
        <p:spPr>
          <a:xfrm>
            <a:off x="5056437" y="1182291"/>
            <a:ext cx="1689405" cy="365299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sp>
        <p:nvSpPr>
          <p:cNvPr id="33" name="TextBox 32"/>
          <p:cNvSpPr txBox="1"/>
          <p:nvPr/>
        </p:nvSpPr>
        <p:spPr>
          <a:xfrm>
            <a:off x="5056438" y="1201341"/>
            <a:ext cx="173957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 err="1"/>
              <a:t>Nightly</a:t>
            </a:r>
            <a:r>
              <a:rPr lang="nl-NL" sz="1500" dirty="0"/>
              <a:t> </a:t>
            </a:r>
            <a:r>
              <a:rPr lang="nl-NL" sz="1500" dirty="0" err="1"/>
              <a:t>generation</a:t>
            </a:r>
            <a:endParaRPr lang="en-US" sz="1500" dirty="0" err="1"/>
          </a:p>
        </p:txBody>
      </p:sp>
      <p:sp>
        <p:nvSpPr>
          <p:cNvPr id="34" name="Left Arrow 33"/>
          <p:cNvSpPr/>
          <p:nvPr/>
        </p:nvSpPr>
        <p:spPr>
          <a:xfrm>
            <a:off x="7290734" y="2487452"/>
            <a:ext cx="1800225" cy="638175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35" name="TextBox 34"/>
          <p:cNvSpPr txBox="1"/>
          <p:nvPr/>
        </p:nvSpPr>
        <p:spPr>
          <a:xfrm>
            <a:off x="7447896" y="2663664"/>
            <a:ext cx="15872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500" dirty="0"/>
              <a:t>Product updates</a:t>
            </a:r>
            <a:endParaRPr lang="en-US" sz="1500" dirty="0" err="1"/>
          </a:p>
        </p:txBody>
      </p:sp>
      <p:pic>
        <p:nvPicPr>
          <p:cNvPr id="36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6764" y="1596650"/>
            <a:ext cx="1561069" cy="516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46" name="Picture 2" descr="Elasticsearch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4116" y="1331457"/>
            <a:ext cx="1508126" cy="986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7376" y="179643"/>
            <a:ext cx="1421247" cy="10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0364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7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6" grpId="0"/>
      <p:bldP spid="28" grpId="0"/>
      <p:bldP spid="31" grpId="0" animBg="1"/>
      <p:bldP spid="3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60564" y="0"/>
            <a:ext cx="12858746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59174" y="1778228"/>
            <a:ext cx="8915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Bauhaus 93" panose="04030905020B02020C02" pitchFamily="82" charset="0"/>
              </a:rPr>
              <a:t>usage</a:t>
            </a:r>
            <a:endParaRPr lang="nl-NL" sz="2100" dirty="0">
              <a:latin typeface="Bauhaus 93" panose="04030905020B02020C02" pitchFamily="82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18270" y="1375926"/>
            <a:ext cx="37273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Bauhaus 93" panose="04030905020B02020C02" pitchFamily="82" charset="0"/>
              </a:rPr>
              <a:t>Total Cost of Data Ownership</a:t>
            </a:r>
            <a:endParaRPr lang="nl-NL" sz="2100" dirty="0">
              <a:latin typeface="Bauhaus 93" panose="04030905020B02020C02" pitchFamily="82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34801" y="3095341"/>
            <a:ext cx="179568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Bauhaus 93" panose="04030905020B02020C02" pitchFamily="82" charset="0"/>
              </a:rPr>
              <a:t>authorization</a:t>
            </a:r>
            <a:endParaRPr lang="nl-NL" sz="2100" dirty="0">
              <a:latin typeface="Bauhaus 93" panose="04030905020B02020C02" pitchFamily="82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11411" y="2436785"/>
            <a:ext cx="153760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Bauhaus 93" panose="04030905020B02020C02" pitchFamily="82" charset="0"/>
              </a:rPr>
              <a:t>distribution</a:t>
            </a:r>
            <a:endParaRPr lang="nl-NL" sz="2100" dirty="0">
              <a:latin typeface="Bauhaus 93" panose="04030905020B02020C02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045801" y="2004740"/>
            <a:ext cx="97174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format</a:t>
            </a:r>
            <a:endParaRPr lang="nl-NL" sz="2100" dirty="0">
              <a:solidFill>
                <a:schemeClr val="accent3">
                  <a:lumMod val="60000"/>
                  <a:lumOff val="4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90248" y="1932644"/>
            <a:ext cx="123623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Bauhaus 93" panose="04030905020B02020C02" pitchFamily="82" charset="0"/>
              </a:rPr>
              <a:t>volatility</a:t>
            </a:r>
            <a:endParaRPr lang="nl-NL" sz="2100" dirty="0">
              <a:latin typeface="Bauhaus 93" panose="04030905020B02020C02" pitchFamily="8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3160" y="1847093"/>
            <a:ext cx="102143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Bauhaus 93" panose="04030905020B02020C02" pitchFamily="82" charset="0"/>
              </a:rPr>
              <a:t>volume</a:t>
            </a:r>
            <a:endParaRPr lang="nl-NL" sz="2100" dirty="0">
              <a:latin typeface="Bauhaus 93" panose="04030905020B02020C02" pitchFamily="82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99611" y="3555636"/>
            <a:ext cx="197041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Bauhaus 93" panose="04030905020B02020C02" pitchFamily="82" charset="0"/>
              </a:rPr>
              <a:t>ACID demands</a:t>
            </a:r>
            <a:endParaRPr lang="nl-NL" sz="2100" dirty="0">
              <a:latin typeface="Bauhaus 93" panose="04030905020B02020C02" pitchFamily="82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450267" y="4094604"/>
            <a:ext cx="154721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availability</a:t>
            </a:r>
            <a:endParaRPr lang="nl-NL" sz="2100" dirty="0">
              <a:solidFill>
                <a:schemeClr val="accent3">
                  <a:lumMod val="60000"/>
                  <a:lumOff val="4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03844" y="2632794"/>
            <a:ext cx="292259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freshness requirements </a:t>
            </a:r>
            <a:br>
              <a:rPr lang="en-US" sz="21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</a:br>
            <a:r>
              <a:rPr lang="en-US" sz="21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(staleness allowance)</a:t>
            </a:r>
            <a:endParaRPr lang="nl-NL" sz="2100" dirty="0">
              <a:solidFill>
                <a:schemeClr val="accent3">
                  <a:lumMod val="60000"/>
                  <a:lumOff val="4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401788" y="1127915"/>
            <a:ext cx="11881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location</a:t>
            </a:r>
            <a:endParaRPr lang="nl-NL" sz="2100" dirty="0">
              <a:solidFill>
                <a:schemeClr val="accent3">
                  <a:lumMod val="60000"/>
                  <a:lumOff val="4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238847" y="2979065"/>
            <a:ext cx="8915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Bauhaus 93" panose="04030905020B02020C02" pitchFamily="82" charset="0"/>
              </a:rPr>
              <a:t>speed</a:t>
            </a:r>
            <a:endParaRPr lang="nl-NL" sz="2100" dirty="0">
              <a:latin typeface="Bauhaus 93" panose="04030905020B02020C02" pitchFamily="8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63795" y="3760709"/>
            <a:ext cx="1401346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ownership</a:t>
            </a:r>
            <a:endParaRPr lang="nl-NL" sz="2100" dirty="0">
              <a:solidFill>
                <a:schemeClr val="accent3">
                  <a:lumMod val="60000"/>
                  <a:lumOff val="4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015401" y="2371962"/>
            <a:ext cx="2659702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Bauhaus 93" panose="04030905020B02020C02" pitchFamily="82" charset="0"/>
              </a:rPr>
              <a:t>required consistency</a:t>
            </a:r>
            <a:endParaRPr lang="nl-NL" sz="2100" dirty="0">
              <a:latin typeface="Bauhaus 93" panose="04030905020B02020C02" pitchFamily="8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11465" y="2924319"/>
            <a:ext cx="1202573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Bauhaus 93" panose="04030905020B02020C02" pitchFamily="82" charset="0"/>
              </a:rPr>
              <a:t>integrity</a:t>
            </a:r>
            <a:endParaRPr lang="nl-NL" sz="2100" dirty="0">
              <a:latin typeface="Bauhaus 93" panose="04030905020B02020C02" pitchFamily="82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701676" y="1548980"/>
            <a:ext cx="1906291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3">
                    <a:lumMod val="60000"/>
                    <a:lumOff val="40000"/>
                  </a:schemeClr>
                </a:solidFill>
                <a:latin typeface="Bauhaus 93" panose="04030905020B02020C02" pitchFamily="82" charset="0"/>
              </a:rPr>
              <a:t>query patterns</a:t>
            </a:r>
            <a:endParaRPr lang="nl-NL" sz="2100" dirty="0">
              <a:solidFill>
                <a:schemeClr val="accent3">
                  <a:lumMod val="60000"/>
                  <a:lumOff val="40000"/>
                </a:schemeClr>
              </a:solidFill>
              <a:latin typeface="Bauhaus 93" panose="04030905020B02020C02" pitchFamily="8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4FE7B95-E9EE-40DC-96F1-AC749814D0D9}"/>
              </a:ext>
            </a:extLst>
          </p:cNvPr>
          <p:cNvSpPr txBox="1"/>
          <p:nvPr/>
        </p:nvSpPr>
        <p:spPr>
          <a:xfrm>
            <a:off x="2505357" y="4331696"/>
            <a:ext cx="163859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latin typeface="Bauhaus 93" panose="04030905020B02020C02" pitchFamily="82" charset="0"/>
              </a:rPr>
              <a:t>environment</a:t>
            </a:r>
            <a:endParaRPr lang="nl-NL" sz="2100" dirty="0">
              <a:latin typeface="Bauhaus 93" panose="04030905020B02020C02" pitchFamily="8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ACC1E70-62FF-475F-BD49-897BED07D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4886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C43F2-B5BC-4D7B-B85B-E34F58B5EA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New Rules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67013B-5794-4144-B7F0-F113541C9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DML != Query</a:t>
            </a:r>
          </a:p>
          <a:p>
            <a:r>
              <a:rPr lang="nl-NL" dirty="0" err="1"/>
              <a:t>Duplication</a:t>
            </a:r>
            <a:r>
              <a:rPr lang="nl-NL" dirty="0"/>
              <a:t> of Data (&lt;&gt; </a:t>
            </a:r>
            <a:r>
              <a:rPr lang="nl-NL" dirty="0" err="1"/>
              <a:t>evil</a:t>
            </a:r>
            <a:r>
              <a:rPr lang="nl-NL" dirty="0"/>
              <a:t>)</a:t>
            </a:r>
          </a:p>
          <a:p>
            <a:r>
              <a:rPr lang="nl-NL" dirty="0"/>
              <a:t>Data in multiple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locations</a:t>
            </a:r>
            <a:endParaRPr lang="nl-NL" dirty="0"/>
          </a:p>
          <a:p>
            <a:r>
              <a:rPr lang="nl-NL" dirty="0"/>
              <a:t>ACID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absolute </a:t>
            </a:r>
            <a:r>
              <a:rPr lang="nl-NL" dirty="0" err="1"/>
              <a:t>truth</a:t>
            </a:r>
            <a:endParaRPr lang="nl-NL" dirty="0"/>
          </a:p>
          <a:p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(relaxed </a:t>
            </a:r>
            <a:r>
              <a:rPr lang="nl-NL" dirty="0" err="1"/>
              <a:t>freshness</a:t>
            </a:r>
            <a:r>
              <a:rPr lang="nl-NL" dirty="0"/>
              <a:t>)</a:t>
            </a:r>
          </a:p>
          <a:p>
            <a:endParaRPr lang="nl-NL" dirty="0"/>
          </a:p>
          <a:p>
            <a:r>
              <a:rPr lang="nl-NL" dirty="0" err="1"/>
              <a:t>NoSQL</a:t>
            </a:r>
            <a:r>
              <a:rPr lang="nl-NL" dirty="0"/>
              <a:t> –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everything</a:t>
            </a:r>
            <a:r>
              <a:rPr lang="nl-NL" dirty="0"/>
              <a:t> is </a:t>
            </a:r>
            <a:r>
              <a:rPr lang="nl-NL" dirty="0" err="1"/>
              <a:t>relational</a:t>
            </a:r>
            <a:endParaRPr lang="nl-NL" dirty="0"/>
          </a:p>
          <a:p>
            <a:r>
              <a:rPr lang="nl-NL" dirty="0"/>
              <a:t>Data </a:t>
            </a:r>
            <a:r>
              <a:rPr lang="nl-NL" dirty="0" err="1"/>
              <a:t>preprocessed</a:t>
            </a:r>
            <a:r>
              <a:rPr lang="nl-NL" dirty="0"/>
              <a:t>, </a:t>
            </a:r>
            <a:r>
              <a:rPr lang="nl-NL" dirty="0" err="1"/>
              <a:t>stored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produced</a:t>
            </a:r>
            <a:br>
              <a:rPr lang="nl-NL" dirty="0"/>
            </a:br>
            <a:r>
              <a:rPr lang="nl-NL" dirty="0"/>
              <a:t>for a special </a:t>
            </a:r>
            <a:r>
              <a:rPr lang="nl-NL" dirty="0" err="1"/>
              <a:t>consumer</a:t>
            </a:r>
            <a:endParaRPr lang="nl-NL" dirty="0"/>
          </a:p>
          <a:p>
            <a:r>
              <a:rPr lang="nl-NL" dirty="0"/>
              <a:t>TCO is </a:t>
            </a:r>
            <a:r>
              <a:rPr lang="nl-NL" dirty="0" err="1"/>
              <a:t>not</a:t>
            </a:r>
            <a:r>
              <a:rPr lang="nl-NL" dirty="0"/>
              <a:t> a </a:t>
            </a:r>
            <a:r>
              <a:rPr lang="nl-NL" dirty="0" err="1"/>
              <a:t>given</a:t>
            </a:r>
            <a:r>
              <a:rPr lang="nl-NL" dirty="0"/>
              <a:t> –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matters</a:t>
            </a:r>
            <a:endParaRPr lang="nl-NL" dirty="0"/>
          </a:p>
          <a:p>
            <a:pPr marL="0" indent="0">
              <a:buNone/>
            </a:pP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2BF2-B0BB-40F9-85E2-422BC324B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1028" name="Picture 4" descr="Image result for golden rules database rhubart">
            <a:extLst>
              <a:ext uri="{FF2B5EF4-FFF2-40B4-BE49-F238E27FC236}">
                <a16:creationId xmlns:a16="http://schemas.microsoft.com/office/drawing/2014/main" id="{D615A865-570B-49E0-9EF9-CDFFBDB0AC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1" b="23030"/>
          <a:stretch/>
        </p:blipFill>
        <p:spPr bwMode="auto">
          <a:xfrm>
            <a:off x="4168800" y="1870762"/>
            <a:ext cx="4911600" cy="298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15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9B9EB-7A8E-4584-B84F-2A2A22876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0E767-3416-41DB-A881-C49DD617ED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Performance</a:t>
            </a:r>
          </a:p>
          <a:p>
            <a:r>
              <a:rPr lang="nl-NL" dirty="0" err="1"/>
              <a:t>Scalability</a:t>
            </a:r>
            <a:endParaRPr lang="nl-NL" dirty="0"/>
          </a:p>
          <a:p>
            <a:r>
              <a:rPr lang="nl-NL" dirty="0"/>
              <a:t>Availability</a:t>
            </a:r>
          </a:p>
          <a:p>
            <a:r>
              <a:rPr lang="nl-NL" dirty="0"/>
              <a:t>Development </a:t>
            </a:r>
            <a:r>
              <a:rPr lang="nl-NL" dirty="0" err="1"/>
              <a:t>productivity</a:t>
            </a:r>
            <a:endParaRPr lang="nl-NL" dirty="0"/>
          </a:p>
          <a:p>
            <a:r>
              <a:rPr lang="nl-NL" dirty="0" err="1"/>
              <a:t>Agility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decoupling</a:t>
            </a:r>
            <a:endParaRPr lang="nl-NL" dirty="0"/>
          </a:p>
          <a:p>
            <a:r>
              <a:rPr lang="nl-NL" dirty="0" err="1"/>
              <a:t>Reduction</a:t>
            </a:r>
            <a:r>
              <a:rPr lang="nl-NL" dirty="0"/>
              <a:t> in TCO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495179-F368-419C-9173-8ABC9E23A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2050" name="Picture 2" descr="Image result for why">
            <a:extLst>
              <a:ext uri="{FF2B5EF4-FFF2-40B4-BE49-F238E27FC236}">
                <a16:creationId xmlns:a16="http://schemas.microsoft.com/office/drawing/2014/main" id="{B23DF6E9-DF2D-4DFE-B225-CE85B12B5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9600" y="2569468"/>
            <a:ext cx="6876000" cy="2286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105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67772-FE8F-4D9E-A589-1B272C41BE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Changing</a:t>
            </a:r>
            <a:r>
              <a:rPr lang="nl-NL" dirty="0"/>
              <a:t> Context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FD2635-CAFE-4303-AEAC-7E25539A44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Technology </a:t>
            </a:r>
            <a:r>
              <a:rPr lang="nl-NL" dirty="0" err="1"/>
              <a:t>evolution</a:t>
            </a:r>
            <a:endParaRPr lang="nl-NL" dirty="0"/>
          </a:p>
          <a:p>
            <a:pPr lvl="1"/>
            <a:r>
              <a:rPr lang="nl-NL" dirty="0" err="1"/>
              <a:t>Capabilities</a:t>
            </a:r>
            <a:r>
              <a:rPr lang="nl-NL" dirty="0"/>
              <a:t> of Databases (SQL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NoSQL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Hardware (</a:t>
            </a:r>
            <a:r>
              <a:rPr lang="nl-NL" dirty="0" err="1"/>
              <a:t>including</a:t>
            </a:r>
            <a:r>
              <a:rPr lang="nl-NL" dirty="0"/>
              <a:t> handheld </a:t>
            </a:r>
            <a:r>
              <a:rPr lang="nl-NL" dirty="0" err="1"/>
              <a:t>devices</a:t>
            </a:r>
            <a:r>
              <a:rPr lang="nl-NL" dirty="0"/>
              <a:t>)</a:t>
            </a:r>
          </a:p>
          <a:p>
            <a:r>
              <a:rPr lang="nl-NL" dirty="0"/>
              <a:t>Architecture </a:t>
            </a:r>
            <a:r>
              <a:rPr lang="nl-NL" dirty="0" err="1"/>
              <a:t>Patterns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new </a:t>
            </a:r>
            <a:r>
              <a:rPr lang="nl-NL" dirty="0" err="1"/>
              <a:t>industry</a:t>
            </a:r>
            <a:r>
              <a:rPr lang="nl-NL" dirty="0"/>
              <a:t> </a:t>
            </a:r>
            <a:r>
              <a:rPr lang="nl-NL" dirty="0" err="1"/>
              <a:t>insights</a:t>
            </a:r>
            <a:endParaRPr lang="nl-NL" dirty="0"/>
          </a:p>
          <a:p>
            <a:r>
              <a:rPr lang="nl-NL" dirty="0"/>
              <a:t>Cloud</a:t>
            </a:r>
          </a:p>
          <a:p>
            <a:r>
              <a:rPr lang="nl-NL" dirty="0" err="1"/>
              <a:t>IoT</a:t>
            </a:r>
            <a:endParaRPr lang="nl-NL" dirty="0"/>
          </a:p>
          <a:p>
            <a:r>
              <a:rPr lang="nl-NL" dirty="0"/>
              <a:t>Machine Learning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F48271-D3D0-445F-B407-5DFFFF96C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2050" name="Picture 2" descr="Image result for everything changes">
            <a:extLst>
              <a:ext uri="{FF2B5EF4-FFF2-40B4-BE49-F238E27FC236}">
                <a16:creationId xmlns:a16="http://schemas.microsoft.com/office/drawing/2014/main" id="{AF6C18C5-AACB-4441-8DCA-0C8207AFBA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2235" y="2159925"/>
            <a:ext cx="4010490" cy="269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2465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roup 28"/>
          <p:cNvGrpSpPr/>
          <p:nvPr/>
        </p:nvGrpSpPr>
        <p:grpSpPr>
          <a:xfrm>
            <a:off x="1197166" y="823878"/>
            <a:ext cx="7098645" cy="3886767"/>
            <a:chOff x="1080038" y="936000"/>
            <a:chExt cx="7098645" cy="3886767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DFF"/>
                </a:clrFrom>
                <a:clrTo>
                  <a:srgbClr val="FFFD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080038" y="1050540"/>
              <a:ext cx="7098645" cy="3772227"/>
            </a:xfrm>
            <a:prstGeom prst="rect">
              <a:avLst/>
            </a:prstGeom>
          </p:spPr>
        </p:pic>
        <p:sp>
          <p:nvSpPr>
            <p:cNvPr id="31" name="Rectangle 30"/>
            <p:cNvSpPr/>
            <p:nvPr/>
          </p:nvSpPr>
          <p:spPr>
            <a:xfrm>
              <a:off x="2662084" y="936000"/>
              <a:ext cx="3782961" cy="35696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50 Shades of Data - REAL Meeting (24th May)</a:t>
            </a:r>
            <a:endParaRPr lang="nl-NL" dirty="0"/>
          </a:p>
        </p:txBody>
      </p:sp>
      <p:pic>
        <p:nvPicPr>
          <p:cNvPr id="12" name="Picture 24" descr="Image result for hadoop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76" y="1487442"/>
            <a:ext cx="737749" cy="495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Image result for hive sq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1264" y="1411165"/>
            <a:ext cx="611582" cy="5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ectangle 16"/>
          <p:cNvSpPr/>
          <p:nvPr/>
        </p:nvSpPr>
        <p:spPr>
          <a:xfrm>
            <a:off x="1315780" y="932692"/>
            <a:ext cx="5127551" cy="40701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8" name="Rectangle 17"/>
          <p:cNvSpPr/>
          <p:nvPr/>
        </p:nvSpPr>
        <p:spPr>
          <a:xfrm>
            <a:off x="874167" y="1174323"/>
            <a:ext cx="1041991" cy="2717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sp>
        <p:nvSpPr>
          <p:cNvPr id="19" name="Rectangle 18"/>
          <p:cNvSpPr/>
          <p:nvPr/>
        </p:nvSpPr>
        <p:spPr>
          <a:xfrm>
            <a:off x="7566747" y="1174323"/>
            <a:ext cx="1041991" cy="271712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013"/>
          </a:p>
        </p:txBody>
      </p:sp>
      <p:pic>
        <p:nvPicPr>
          <p:cNvPr id="20" name="Picture 2" descr="Image result for couchdb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284" y="3927161"/>
            <a:ext cx="718694" cy="6203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Image result for ria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1913" y="2653157"/>
            <a:ext cx="903821" cy="27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http://www.hypertable.org/global/img/logo-hypertable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6348" y="3550484"/>
            <a:ext cx="1812878" cy="44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Image result for hazelcast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862" y="954501"/>
            <a:ext cx="894540" cy="176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0" descr="Image result for Memcached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88" y="2709551"/>
            <a:ext cx="1119354" cy="711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Image result for elastic search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133" y="3089717"/>
            <a:ext cx="1241407" cy="483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" descr="Image result for logo kafka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274" y="1084822"/>
            <a:ext cx="830340" cy="436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00598" y="1872600"/>
            <a:ext cx="362490" cy="528879"/>
          </a:xfrm>
          <a:prstGeom prst="rect">
            <a:avLst/>
          </a:prstGeom>
        </p:spPr>
      </p:pic>
      <p:pic>
        <p:nvPicPr>
          <p:cNvPr id="28" name="Picture 2" descr="Image result for aws dynamo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7102" y="1278776"/>
            <a:ext cx="930413" cy="468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spark sql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147" b="28379"/>
          <a:stretch/>
        </p:blipFill>
        <p:spPr bwMode="auto">
          <a:xfrm>
            <a:off x="4671249" y="901856"/>
            <a:ext cx="1313334" cy="411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6" name="Picture 2" descr="Image result for sql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4" y="303887"/>
            <a:ext cx="1160205" cy="1047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708" name="Picture 4" descr="Image result for nosql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671" y="4456764"/>
            <a:ext cx="874390" cy="515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mage result for hyperledger fabric">
            <a:extLst>
              <a:ext uri="{FF2B5EF4-FFF2-40B4-BE49-F238E27FC236}">
                <a16:creationId xmlns:a16="http://schemas.microsoft.com/office/drawing/2014/main" id="{1164507F-E6FD-48C2-8977-51C5B7CA3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4781" y="2027190"/>
            <a:ext cx="1916309" cy="412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3" descr="Image result for the oracle database logo">
            <a:extLst>
              <a:ext uri="{FF2B5EF4-FFF2-40B4-BE49-F238E27FC236}">
                <a16:creationId xmlns:a16="http://schemas.microsoft.com/office/drawing/2014/main" id="{D28F58D2-59D5-443C-9117-ED7494F73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6252" y="2133949"/>
            <a:ext cx="1046539" cy="5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Image result for logo essbase">
            <a:extLst>
              <a:ext uri="{FF2B5EF4-FFF2-40B4-BE49-F238E27FC236}">
                <a16:creationId xmlns:a16="http://schemas.microsoft.com/office/drawing/2014/main" id="{374B8234-244A-4E6C-B81C-AB5543F95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967" y="4257940"/>
            <a:ext cx="1265328" cy="36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8" name="Picture 2" descr="Image result for arangodb">
            <a:extLst>
              <a:ext uri="{FF2B5EF4-FFF2-40B4-BE49-F238E27FC236}">
                <a16:creationId xmlns:a16="http://schemas.microsoft.com/office/drawing/2014/main" id="{A486B923-24A6-4D96-AD2A-92F867D99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2008" y="4150915"/>
            <a:ext cx="758119" cy="758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Image result for cosmosdb">
            <a:extLst>
              <a:ext uri="{FF2B5EF4-FFF2-40B4-BE49-F238E27FC236}">
                <a16:creationId xmlns:a16="http://schemas.microsoft.com/office/drawing/2014/main" id="{75C06FBF-1B7E-495D-8ABB-FCB418792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1624" y="3854614"/>
            <a:ext cx="1482621" cy="77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2" name="Picture 6" descr="Image result for aurora aws">
            <a:extLst>
              <a:ext uri="{FF2B5EF4-FFF2-40B4-BE49-F238E27FC236}">
                <a16:creationId xmlns:a16="http://schemas.microsoft.com/office/drawing/2014/main" id="{3E4FD49E-7DD0-4007-ABA7-9381490BA7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6718" y="456635"/>
            <a:ext cx="524575" cy="60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4" name="Picture 8" descr="Image result for google spanner">
            <a:extLst>
              <a:ext uri="{FF2B5EF4-FFF2-40B4-BE49-F238E27FC236}">
                <a16:creationId xmlns:a16="http://schemas.microsoft.com/office/drawing/2014/main" id="{238D8868-6009-4C03-8C64-1E21A133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8654" y="1598694"/>
            <a:ext cx="1348060" cy="101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6" name="Picture 10" descr="Image result for rabbitmq">
            <a:extLst>
              <a:ext uri="{FF2B5EF4-FFF2-40B4-BE49-F238E27FC236}">
                <a16:creationId xmlns:a16="http://schemas.microsoft.com/office/drawing/2014/main" id="{B6D5DF7E-16E8-4D56-9EFF-E57A6820B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198" y="1556631"/>
            <a:ext cx="1198259" cy="44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8" name="Picture 12" descr="Image result for influxdb">
            <a:extLst>
              <a:ext uri="{FF2B5EF4-FFF2-40B4-BE49-F238E27FC236}">
                <a16:creationId xmlns:a16="http://schemas.microsoft.com/office/drawing/2014/main" id="{C157E254-8831-4680-AABD-A2601EC2CA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6035" y="222726"/>
            <a:ext cx="2590344" cy="960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0" name="Picture 14" descr="Image result for azure blob storage">
            <a:extLst>
              <a:ext uri="{FF2B5EF4-FFF2-40B4-BE49-F238E27FC236}">
                <a16:creationId xmlns:a16="http://schemas.microsoft.com/office/drawing/2014/main" id="{0C9856DD-8AB0-4220-83B2-6A362CC16C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7899" y="3691922"/>
            <a:ext cx="568771" cy="56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8" descr="Related image">
            <a:extLst>
              <a:ext uri="{FF2B5EF4-FFF2-40B4-BE49-F238E27FC236}">
                <a16:creationId xmlns:a16="http://schemas.microsoft.com/office/drawing/2014/main" id="{8726C5A5-EFC4-44AD-9ED5-B36F48502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399" y="2551181"/>
            <a:ext cx="516071" cy="52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2" name="Picture 16">
            <a:extLst>
              <a:ext uri="{FF2B5EF4-FFF2-40B4-BE49-F238E27FC236}">
                <a16:creationId xmlns:a16="http://schemas.microsoft.com/office/drawing/2014/main" id="{3A24944F-92B2-4C3D-A2B8-360FAF51E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90" y="3420670"/>
            <a:ext cx="561436" cy="561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4" name="Picture 18" descr="Image result for sap hana">
            <a:extLst>
              <a:ext uri="{FF2B5EF4-FFF2-40B4-BE49-F238E27FC236}">
                <a16:creationId xmlns:a16="http://schemas.microsoft.com/office/drawing/2014/main" id="{9C9166A8-DBEB-4ED0-A94C-8267190FB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6848" y="-290640"/>
            <a:ext cx="1339701" cy="1339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6" name="Picture 20" descr="Image result for marklogic">
            <a:extLst>
              <a:ext uri="{FF2B5EF4-FFF2-40B4-BE49-F238E27FC236}">
                <a16:creationId xmlns:a16="http://schemas.microsoft.com/office/drawing/2014/main" id="{7EB3723B-EEE1-4AF2-9839-A0A0D445D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5408" y="4277348"/>
            <a:ext cx="1718773" cy="966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78" name="Picture 22" descr="Image result for postgresql logo">
            <a:extLst>
              <a:ext uri="{FF2B5EF4-FFF2-40B4-BE49-F238E27FC236}">
                <a16:creationId xmlns:a16="http://schemas.microsoft.com/office/drawing/2014/main" id="{A6295F23-F8AB-4B84-852B-61FA29EA85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3304" y="2753828"/>
            <a:ext cx="751733" cy="83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6" name="Picture 8" descr="Image result for mysql">
            <a:extLst>
              <a:ext uri="{FF2B5EF4-FFF2-40B4-BE49-F238E27FC236}">
                <a16:creationId xmlns:a16="http://schemas.microsoft.com/office/drawing/2014/main" id="{FFEB660C-9BFD-4876-9C4D-96187ECF6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0880" y="2592330"/>
            <a:ext cx="884170" cy="4575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Snagit_PPT51EF"/>
          <p:cNvPicPr>
            <a:picLocks noChangeAspect="1"/>
          </p:cNvPicPr>
          <p:nvPr/>
        </p:nvPicPr>
        <p:blipFill>
          <a:blip r:embed="rId3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9" y="1278776"/>
            <a:ext cx="298035" cy="548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49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27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9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500"/>
                            </p:stCondLst>
                            <p:childTnLst>
                              <p:par>
                                <p:cTn id="10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9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00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94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9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3500"/>
                            </p:stCondLst>
                            <p:childTnLst>
                              <p:par>
                                <p:cTn id="1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9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4000"/>
                            </p:stCondLst>
                            <p:childTnLst>
                              <p:par>
                                <p:cTn id="1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9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45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9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5000"/>
                            </p:stCondLst>
                            <p:childTnLst>
                              <p:par>
                                <p:cTn id="1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500"/>
                            </p:stCondLst>
                            <p:childTnLst>
                              <p:par>
                                <p:cTn id="1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9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44615</TotalTime>
  <Words>1022</Words>
  <Application>Microsoft Office PowerPoint</Application>
  <PresentationFormat>On-screen Show (16:9)</PresentationFormat>
  <Paragraphs>269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Arial Narrow</vt:lpstr>
      <vt:lpstr>Arial Unicode MS</vt:lpstr>
      <vt:lpstr>Bauhaus 93</vt:lpstr>
      <vt:lpstr>Calibri</vt:lpstr>
      <vt:lpstr>Office-thema</vt:lpstr>
      <vt:lpstr>AMIS_WIDESCREEN</vt:lpstr>
      <vt:lpstr>50 Shades of Data</vt:lpstr>
      <vt:lpstr>BOL - CQRS</vt:lpstr>
      <vt:lpstr>Books Online - WebShop</vt:lpstr>
      <vt:lpstr>PowerPoint Presentation</vt:lpstr>
      <vt:lpstr>PowerPoint Presentation</vt:lpstr>
      <vt:lpstr>New Rules</vt:lpstr>
      <vt:lpstr>Why?</vt:lpstr>
      <vt:lpstr>Changing Context</vt:lpstr>
      <vt:lpstr>PowerPoint Presentation</vt:lpstr>
      <vt:lpstr>Datastore Selection Criteria</vt:lpstr>
      <vt:lpstr>CQRS</vt:lpstr>
      <vt:lpstr>Same Data, Multiple – different – Usage Scenarios</vt:lpstr>
      <vt:lpstr>CQRS: Command Query Responsibility Segregation</vt:lpstr>
      <vt:lpstr>JIT vs AOT</vt:lpstr>
      <vt:lpstr>Ahead of Time</vt:lpstr>
      <vt:lpstr>JIT vs AOT Data Integration</vt:lpstr>
      <vt:lpstr>Final Demo</vt:lpstr>
      <vt:lpstr>Microservices</vt:lpstr>
      <vt:lpstr>Bounded context of microservices</vt:lpstr>
      <vt:lpstr>Event Sourcing</vt:lpstr>
      <vt:lpstr>Event Sourcing Driving CQRS</vt:lpstr>
      <vt:lpstr>Event Sourcing Driving CQRS</vt:lpstr>
      <vt:lpstr>Event Sourcing</vt:lpstr>
      <vt:lpstr>Distributed Database with Event Sourcing &amp; Current State</vt:lpstr>
      <vt:lpstr>Consequences &amp; Conclusions</vt:lpstr>
      <vt:lpstr>Consequenes &amp; Conclusions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Lucas Jellema</dc:creator>
  <cp:keywords>oow2018;data analytics</cp:keywords>
  <dc:description>Amis - versie 1 - juni 2017
Ontwerp: Humming
Template: Ton Persoon</dc:description>
  <cp:lastModifiedBy>Lucas Jellema</cp:lastModifiedBy>
  <cp:revision>554</cp:revision>
  <dcterms:created xsi:type="dcterms:W3CDTF">2017-09-25T11:59:01Z</dcterms:created>
  <dcterms:modified xsi:type="dcterms:W3CDTF">2019-05-19T17:12:27Z</dcterms:modified>
</cp:coreProperties>
</file>